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8" r:id="rId3"/>
    <p:sldId id="267" r:id="rId4"/>
    <p:sldId id="257" r:id="rId5"/>
    <p:sldId id="258" r:id="rId6"/>
    <p:sldId id="259" r:id="rId7"/>
    <p:sldId id="266" r:id="rId8"/>
    <p:sldId id="271" r:id="rId9"/>
    <p:sldId id="270" r:id="rId10"/>
    <p:sldId id="262" r:id="rId11"/>
    <p:sldId id="261" r:id="rId12"/>
    <p:sldId id="269" r:id="rId13"/>
    <p:sldId id="263" r:id="rId14"/>
    <p:sldId id="264"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45" autoAdjust="0"/>
    <p:restoredTop sz="94660"/>
  </p:normalViewPr>
  <p:slideViewPr>
    <p:cSldViewPr>
      <p:cViewPr varScale="1">
        <p:scale>
          <a:sx n="89" d="100"/>
          <a:sy n="89" d="100"/>
        </p:scale>
        <p:origin x="1243"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A73E2A-E23B-464B-8E7C-D7EDE95C7F6F}"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4B82B2-1FF3-4986-B188-A3C998FF5D93}" type="slidenum">
              <a:rPr lang="en-US" smtClean="0"/>
              <a:pPr/>
              <a:t>‹#›</a:t>
            </a:fld>
            <a:endParaRPr lang="en-US"/>
          </a:p>
        </p:txBody>
      </p:sp>
    </p:spTree>
    <p:extLst>
      <p:ext uri="{BB962C8B-B14F-4D97-AF65-F5344CB8AC3E}">
        <p14:creationId xmlns:p14="http://schemas.microsoft.com/office/powerpoint/2010/main" val="1943096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95DF53-DE6A-46AF-97C4-063B635E7193}" type="slidenum">
              <a:rPr lang="en-US" smtClean="0"/>
              <a:pPr/>
              <a:t>14</a:t>
            </a:fld>
            <a:endParaRPr lang="en-US"/>
          </a:p>
        </p:txBody>
      </p:sp>
    </p:spTree>
    <p:extLst>
      <p:ext uri="{BB962C8B-B14F-4D97-AF65-F5344CB8AC3E}">
        <p14:creationId xmlns:p14="http://schemas.microsoft.com/office/powerpoint/2010/main" val="396427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D6ECDA-14C8-4A07-8F08-9550C88CE871}" type="datetimeFigureOut">
              <a:rPr lang="en-US" smtClean="0"/>
              <a:pPr/>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6ECDA-14C8-4A07-8F08-9550C88CE871}" type="datetimeFigureOut">
              <a:rPr lang="en-US" smtClean="0"/>
              <a:pPr/>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6ECDA-14C8-4A07-8F08-9550C88CE871}" type="datetimeFigureOut">
              <a:rPr lang="en-US" smtClean="0"/>
              <a:pPr/>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6ECDA-14C8-4A07-8F08-9550C88CE871}" type="datetimeFigureOut">
              <a:rPr lang="en-US" smtClean="0"/>
              <a:pPr/>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6ECDA-14C8-4A07-8F08-9550C88CE871}" type="datetimeFigureOut">
              <a:rPr lang="en-US" smtClean="0"/>
              <a:pPr/>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D6ECDA-14C8-4A07-8F08-9550C88CE871}" type="datetimeFigureOut">
              <a:rPr lang="en-US" smtClean="0"/>
              <a:pPr/>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D6ECDA-14C8-4A07-8F08-9550C88CE871}" type="datetimeFigureOut">
              <a:rPr lang="en-US" smtClean="0"/>
              <a:pPr/>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D6ECDA-14C8-4A07-8F08-9550C88CE871}" type="datetimeFigureOut">
              <a:rPr lang="en-US" smtClean="0"/>
              <a:pPr/>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6ECDA-14C8-4A07-8F08-9550C88CE871}" type="datetimeFigureOut">
              <a:rPr lang="en-US" smtClean="0"/>
              <a:pPr/>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6ECDA-14C8-4A07-8F08-9550C88CE871}" type="datetimeFigureOut">
              <a:rPr lang="en-US" smtClean="0"/>
              <a:pPr/>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6ECDA-14C8-4A07-8F08-9550C88CE871}" type="datetimeFigureOut">
              <a:rPr lang="en-US" smtClean="0"/>
              <a:pPr/>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6ECDA-14C8-4A07-8F08-9550C88CE871}" type="datetimeFigureOut">
              <a:rPr lang="en-US" smtClean="0"/>
              <a:pPr/>
              <a:t>2/24/2020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4B85D-98DC-4E40-96A5-583CD0946F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lstStyle/>
          <a:p>
            <a:r>
              <a:rPr lang="en-US" b="1" dirty="0" smtClean="0"/>
              <a:t>Supply and Demand Application</a:t>
            </a:r>
            <a:endParaRPr lang="en-US" b="1" dirty="0"/>
          </a:p>
        </p:txBody>
      </p:sp>
      <p:pic>
        <p:nvPicPr>
          <p:cNvPr id="1026" name="Picture 2" descr="C:\Users\jeffrey_bale\AppData\Local\Microsoft\Windows\Temporary Internet Files\Content.IE5\CW7YHZEZ\MC900055113[1].wmf"/>
          <p:cNvPicPr>
            <a:picLocks noChangeAspect="1" noChangeArrowheads="1"/>
          </p:cNvPicPr>
          <p:nvPr/>
        </p:nvPicPr>
        <p:blipFill>
          <a:blip r:embed="rId2" cstate="print"/>
          <a:srcRect/>
          <a:stretch>
            <a:fillRect/>
          </a:stretch>
        </p:blipFill>
        <p:spPr bwMode="auto">
          <a:xfrm>
            <a:off x="1676400" y="2209800"/>
            <a:ext cx="5758382" cy="391235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dirty="0" smtClean="0"/>
              <a:t>Related Shifts</a:t>
            </a:r>
            <a:endParaRPr lang="en-US" dirty="0"/>
          </a:p>
        </p:txBody>
      </p:sp>
      <p:sp>
        <p:nvSpPr>
          <p:cNvPr id="3" name="Content Placeholder 2"/>
          <p:cNvSpPr>
            <a:spLocks noGrp="1"/>
          </p:cNvSpPr>
          <p:nvPr>
            <p:ph idx="1"/>
          </p:nvPr>
        </p:nvSpPr>
        <p:spPr>
          <a:xfrm>
            <a:off x="457200" y="838200"/>
            <a:ext cx="8229600" cy="4525963"/>
          </a:xfrm>
        </p:spPr>
        <p:txBody>
          <a:bodyPr>
            <a:normAutofit lnSpcReduction="10000"/>
          </a:bodyPr>
          <a:lstStyle/>
          <a:p>
            <a:r>
              <a:rPr lang="en-US" dirty="0"/>
              <a:t>Michael Jordan comes out with the Jordan </a:t>
            </a:r>
            <a:r>
              <a:rPr lang="en-US" dirty="0" smtClean="0"/>
              <a:t>XXIX </a:t>
            </a:r>
            <a:r>
              <a:rPr lang="en-US" dirty="0"/>
              <a:t>Nike shoes which are advertised heavily and attract great attention from shoe buyers.  Customers rush to the store to buy up the </a:t>
            </a:r>
            <a:r>
              <a:rPr lang="en-US" dirty="0" err="1"/>
              <a:t>Jordans</a:t>
            </a:r>
            <a:r>
              <a:rPr lang="en-US" dirty="0"/>
              <a:t>.</a:t>
            </a:r>
          </a:p>
          <a:p>
            <a:r>
              <a:rPr lang="en-US" dirty="0"/>
              <a:t>1. Nike Shoes</a:t>
            </a:r>
            <a:br>
              <a:rPr lang="en-US" dirty="0"/>
            </a:br>
            <a:r>
              <a:rPr lang="en-US" dirty="0"/>
              <a:t>2. </a:t>
            </a:r>
            <a:r>
              <a:rPr lang="en-US" dirty="0" smtClean="0"/>
              <a:t>Adidas Shoes</a:t>
            </a:r>
            <a:r>
              <a:rPr lang="en-US" dirty="0"/>
              <a:t/>
            </a:r>
            <a:br>
              <a:rPr lang="en-US" dirty="0"/>
            </a:br>
            <a:r>
              <a:rPr lang="en-US" dirty="0"/>
              <a:t>3. Rubber</a:t>
            </a:r>
            <a:br>
              <a:rPr lang="en-US" dirty="0"/>
            </a:br>
            <a:r>
              <a:rPr lang="en-US" dirty="0"/>
              <a:t>4. Nike Socks</a:t>
            </a:r>
          </a:p>
          <a:p>
            <a:pPr>
              <a:buNone/>
            </a:pPr>
            <a:endParaRPr lang="en-US" dirty="0"/>
          </a:p>
        </p:txBody>
      </p:sp>
      <p:cxnSp>
        <p:nvCxnSpPr>
          <p:cNvPr id="4" name="Straight Arrow Connector 3"/>
          <p:cNvCxnSpPr/>
          <p:nvPr/>
        </p:nvCxnSpPr>
        <p:spPr>
          <a:xfrm flipV="1">
            <a:off x="6096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096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7432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7432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8006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8006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7010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010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295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838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a:off x="1143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a:off x="29718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a:off x="34290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flipH="1">
            <a:off x="32766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5486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a:off x="5029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a:off x="5334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par>
                                <p:cTn id="8" presetID="22" presetClass="entr" presetSubtype="4"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down)">
                                      <p:cBhvr>
                                        <p:cTn id="10" dur="500"/>
                                        <p:tgtEl>
                                          <p:spTgt spid="14"/>
                                        </p:tgtEl>
                                      </p:cBhvr>
                                    </p:animEffect>
                                  </p:childTnLst>
                                </p:cTn>
                              </p:par>
                              <p:par>
                                <p:cTn id="11" presetID="22" presetClass="entr" presetSubtype="4"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down)">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down)">
                                      <p:cBhvr>
                                        <p:cTn id="18" dur="500"/>
                                        <p:tgtEl>
                                          <p:spTgt spid="15"/>
                                        </p:tgtEl>
                                      </p:cBhvr>
                                    </p:animEffect>
                                  </p:childTnLst>
                                </p:cTn>
                              </p:par>
                              <p:par>
                                <p:cTn id="19" presetID="22" presetClass="entr" presetSubtype="4"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down)">
                                      <p:cBhvr>
                                        <p:cTn id="21" dur="500"/>
                                        <p:tgtEl>
                                          <p:spTgt spid="16"/>
                                        </p:tgtEl>
                                      </p:cBhvr>
                                    </p:animEffect>
                                  </p:childTnLst>
                                </p:cTn>
                              </p:par>
                              <p:par>
                                <p:cTn id="22" presetID="22" presetClass="entr" presetSubtype="4"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down)">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wipe(down)">
                                      <p:cBhvr>
                                        <p:cTn id="29" dur="500"/>
                                        <p:tgtEl>
                                          <p:spTgt spid="22"/>
                                        </p:tgtEl>
                                      </p:cBhvr>
                                    </p:animEffect>
                                  </p:childTnLst>
                                </p:cTn>
                              </p:par>
                              <p:par>
                                <p:cTn id="30" presetID="22" presetClass="entr" presetSubtype="4" fill="hold"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down)">
                                      <p:cBhvr>
                                        <p:cTn id="32" dur="500"/>
                                        <p:tgtEl>
                                          <p:spTgt spid="23"/>
                                        </p:tgtEl>
                                      </p:cBhvr>
                                    </p:animEffect>
                                  </p:childTnLst>
                                </p:cTn>
                              </p:par>
                              <p:par>
                                <p:cTn id="33" presetID="22" presetClass="entr" presetSubtype="4"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Related Shifts</a:t>
            </a:r>
            <a:endParaRPr lang="en-US" dirty="0"/>
          </a:p>
        </p:txBody>
      </p:sp>
      <p:sp>
        <p:nvSpPr>
          <p:cNvPr id="3" name="Content Placeholder 2"/>
          <p:cNvSpPr>
            <a:spLocks noGrp="1"/>
          </p:cNvSpPr>
          <p:nvPr>
            <p:ph idx="1"/>
          </p:nvPr>
        </p:nvSpPr>
        <p:spPr>
          <a:xfrm>
            <a:off x="381000" y="762000"/>
            <a:ext cx="8229600" cy="4525963"/>
          </a:xfrm>
        </p:spPr>
        <p:txBody>
          <a:bodyPr/>
          <a:lstStyle/>
          <a:p>
            <a:r>
              <a:rPr lang="en-US" dirty="0" smtClean="0"/>
              <a:t>Flooding at the Doritos Plant has caused a massive loss of product and there is projected to be a three month time frame to get back to normal production.</a:t>
            </a:r>
            <a:endParaRPr lang="en-US" dirty="0"/>
          </a:p>
          <a:p>
            <a:r>
              <a:rPr lang="en-US" dirty="0"/>
              <a:t>1. </a:t>
            </a:r>
            <a:r>
              <a:rPr lang="en-US" dirty="0" smtClean="0"/>
              <a:t>Doritos chips</a:t>
            </a:r>
            <a:r>
              <a:rPr lang="en-US" dirty="0"/>
              <a:t/>
            </a:r>
            <a:br>
              <a:rPr lang="en-US" dirty="0"/>
            </a:br>
            <a:r>
              <a:rPr lang="en-US" dirty="0"/>
              <a:t>2. Taco </a:t>
            </a:r>
            <a:r>
              <a:rPr lang="en-US" dirty="0" smtClean="0"/>
              <a:t>Bell’s Doritos Locos Tacos</a:t>
            </a:r>
            <a:r>
              <a:rPr lang="en-US" dirty="0"/>
              <a:t/>
            </a:r>
            <a:br>
              <a:rPr lang="en-US" dirty="0"/>
            </a:br>
            <a:r>
              <a:rPr lang="en-US" dirty="0"/>
              <a:t>3. </a:t>
            </a:r>
            <a:r>
              <a:rPr lang="en-US" dirty="0" smtClean="0"/>
              <a:t>Frito Lay Potato Chips</a:t>
            </a:r>
            <a:r>
              <a:rPr lang="en-US" dirty="0"/>
              <a:t/>
            </a:r>
            <a:br>
              <a:rPr lang="en-US" dirty="0"/>
            </a:br>
            <a:r>
              <a:rPr lang="en-US" dirty="0"/>
              <a:t>4. </a:t>
            </a:r>
            <a:r>
              <a:rPr lang="en-US" dirty="0" smtClean="0"/>
              <a:t>Standard corn Tortilla shells</a:t>
            </a:r>
            <a:endParaRPr lang="en-US" dirty="0"/>
          </a:p>
          <a:p>
            <a:pPr>
              <a:buNone/>
            </a:pPr>
            <a:endParaRPr lang="en-US" dirty="0"/>
          </a:p>
        </p:txBody>
      </p:sp>
      <p:cxnSp>
        <p:nvCxnSpPr>
          <p:cNvPr id="5" name="Straight Arrow Connector 4"/>
          <p:cNvCxnSpPr/>
          <p:nvPr/>
        </p:nvCxnSpPr>
        <p:spPr>
          <a:xfrm flipV="1">
            <a:off x="6096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096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6670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6670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724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724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7010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010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2954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H="1">
            <a:off x="8382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Arrow Connector 15"/>
          <p:cNvCxnSpPr/>
          <p:nvPr/>
        </p:nvCxnSpPr>
        <p:spPr>
          <a:xfrm flipH="1">
            <a:off x="1143000" y="55626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a:xfrm flipH="1">
            <a:off x="33528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flipH="1">
            <a:off x="28956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flipH="1">
            <a:off x="3200400" y="55626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a:off x="5486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5029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a:off x="5334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7772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7315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a:xfrm>
            <a:off x="7620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par>
                                <p:cTn id="8" presetID="22" presetClass="entr" presetSubtype="4"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down)">
                                      <p:cBhvr>
                                        <p:cTn id="10" dur="500"/>
                                        <p:tgtEl>
                                          <p:spTgt spid="15"/>
                                        </p:tgtEl>
                                      </p:cBhvr>
                                    </p:animEffect>
                                  </p:childTnLst>
                                </p:cTn>
                              </p:par>
                              <p:par>
                                <p:cTn id="11" presetID="2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down)">
                                      <p:cBhvr>
                                        <p:cTn id="18" dur="500"/>
                                        <p:tgtEl>
                                          <p:spTgt spid="19"/>
                                        </p:tgtEl>
                                      </p:cBhvr>
                                    </p:animEffect>
                                  </p:childTnLst>
                                </p:cTn>
                              </p:par>
                              <p:par>
                                <p:cTn id="19" presetID="22" presetClass="entr" presetSubtype="4"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down)">
                                      <p:cBhvr>
                                        <p:cTn id="21" dur="500"/>
                                        <p:tgtEl>
                                          <p:spTgt spid="18"/>
                                        </p:tgtEl>
                                      </p:cBhvr>
                                    </p:animEffect>
                                  </p:childTnLst>
                                </p:cTn>
                              </p:par>
                              <p:par>
                                <p:cTn id="22" presetID="22" presetClass="entr" presetSubtype="4"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down)">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down)">
                                      <p:cBhvr>
                                        <p:cTn id="29" dur="500"/>
                                        <p:tgtEl>
                                          <p:spTgt spid="21"/>
                                        </p:tgtEl>
                                      </p:cBhvr>
                                    </p:animEffect>
                                  </p:childTnLst>
                                </p:cTn>
                              </p:par>
                              <p:par>
                                <p:cTn id="30" presetID="22" presetClass="entr" presetSubtype="4" fill="hold"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down)">
                                      <p:cBhvr>
                                        <p:cTn id="32" dur="500"/>
                                        <p:tgtEl>
                                          <p:spTgt spid="22"/>
                                        </p:tgtEl>
                                      </p:cBhvr>
                                    </p:animEffect>
                                  </p:childTnLst>
                                </p:cTn>
                              </p:par>
                              <p:par>
                                <p:cTn id="33" presetID="22" presetClass="entr" presetSubtype="4"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down)">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down)">
                                      <p:cBhvr>
                                        <p:cTn id="40" dur="500"/>
                                        <p:tgtEl>
                                          <p:spTgt spid="24"/>
                                        </p:tgtEl>
                                      </p:cBhvr>
                                    </p:animEffect>
                                  </p:childTnLst>
                                </p:cTn>
                              </p:par>
                              <p:par>
                                <p:cTn id="41" presetID="22" presetClass="entr" presetSubtype="4"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par>
                                <p:cTn id="44" presetID="22" presetClass="entr" presetSubtype="4" fill="hold" nodeType="with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wipe(down)">
                                      <p:cBhvr>
                                        <p:cTn id="4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08037"/>
            <a:ext cx="8991600" cy="4525963"/>
          </a:xfrm>
        </p:spPr>
        <p:txBody>
          <a:bodyPr>
            <a:normAutofit/>
          </a:bodyPr>
          <a:lstStyle/>
          <a:p>
            <a:r>
              <a:rPr lang="en-US" dirty="0" smtClean="0"/>
              <a:t>Connecticut ships large amounts of apples to all parts of the U.S. by rail.  What would happen to the markets (graphs) below if a hurricane destroyed the apples before they are picked in Connecticut?</a:t>
            </a:r>
          </a:p>
          <a:p>
            <a:r>
              <a:rPr lang="en-US" sz="2600" dirty="0" smtClean="0"/>
              <a:t>1. Apples</a:t>
            </a:r>
            <a:br>
              <a:rPr lang="en-US" sz="2600" dirty="0" smtClean="0"/>
            </a:br>
            <a:r>
              <a:rPr lang="en-US" sz="2600" dirty="0" smtClean="0"/>
              <a:t>2. Land devoted to apple orchards in the state of Washington</a:t>
            </a:r>
            <a:br>
              <a:rPr lang="en-US" sz="2600" dirty="0" smtClean="0"/>
            </a:br>
            <a:r>
              <a:rPr lang="en-US" sz="2600" dirty="0" smtClean="0"/>
              <a:t>3. Pears</a:t>
            </a:r>
            <a:br>
              <a:rPr lang="en-US" sz="2600" dirty="0" smtClean="0"/>
            </a:br>
            <a:r>
              <a:rPr lang="en-US" sz="2600" dirty="0" smtClean="0"/>
              <a:t>4. Apple Pies</a:t>
            </a:r>
          </a:p>
          <a:p>
            <a:endParaRPr lang="en-US" dirty="0"/>
          </a:p>
        </p:txBody>
      </p:sp>
      <p:sp>
        <p:nvSpPr>
          <p:cNvPr id="4" name="Title 1"/>
          <p:cNvSpPr>
            <a:spLocks noGrp="1"/>
          </p:cNvSpPr>
          <p:nvPr>
            <p:ph type="title"/>
          </p:nvPr>
        </p:nvSpPr>
        <p:spPr>
          <a:xfrm>
            <a:off x="457200" y="0"/>
            <a:ext cx="8229600" cy="838200"/>
          </a:xfrm>
        </p:spPr>
        <p:txBody>
          <a:bodyPr/>
          <a:lstStyle/>
          <a:p>
            <a:r>
              <a:rPr lang="en-US" dirty="0" smtClean="0"/>
              <a:t>Related Shifts</a:t>
            </a:r>
            <a:endParaRPr lang="en-US" dirty="0"/>
          </a:p>
        </p:txBody>
      </p:sp>
      <p:cxnSp>
        <p:nvCxnSpPr>
          <p:cNvPr id="5" name="Straight Arrow Connector 4"/>
          <p:cNvCxnSpPr/>
          <p:nvPr/>
        </p:nvCxnSpPr>
        <p:spPr>
          <a:xfrm flipV="1">
            <a:off x="762000" y="51816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762000" y="63246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819400" y="51816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819400" y="63246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876800" y="51816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876800" y="63246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7162800" y="51816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7162800" y="63246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524000" y="52578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H="1">
            <a:off x="1066800" y="52578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flipH="1">
            <a:off x="13716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flipH="1">
            <a:off x="7924800" y="53340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flipH="1">
            <a:off x="7467600" y="53340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flipH="1">
            <a:off x="7772400" y="57150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3429000" y="53340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a:off x="2971800" y="53340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5562600" y="53340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a:xfrm>
            <a:off x="5105400" y="53340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9" name="Straight Arrow Connector 28"/>
          <p:cNvCxnSpPr/>
          <p:nvPr/>
        </p:nvCxnSpPr>
        <p:spPr>
          <a:xfrm>
            <a:off x="3276600" y="57150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p:nvPr/>
        </p:nvCxnSpPr>
        <p:spPr>
          <a:xfrm>
            <a:off x="5410200" y="57150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par>
                                <p:cTn id="8" presetID="22" presetClass="entr" presetSubtype="4"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down)">
                                      <p:cBhvr>
                                        <p:cTn id="10" dur="500"/>
                                        <p:tgtEl>
                                          <p:spTgt spid="17"/>
                                        </p:tgtEl>
                                      </p:cBhvr>
                                    </p:animEffect>
                                  </p:childTnLst>
                                </p:cTn>
                              </p:par>
                              <p:par>
                                <p:cTn id="11" presetID="2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down)">
                                      <p:cBhvr>
                                        <p:cTn id="18" dur="500"/>
                                        <p:tgtEl>
                                          <p:spTgt spid="22"/>
                                        </p:tgtEl>
                                      </p:cBhvr>
                                    </p:animEffect>
                                  </p:childTnLst>
                                </p:cTn>
                              </p:par>
                              <p:par>
                                <p:cTn id="19" presetID="22" presetClass="entr" presetSubtype="4"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down)">
                                      <p:cBhvr>
                                        <p:cTn id="21" dur="500"/>
                                        <p:tgtEl>
                                          <p:spTgt spid="29"/>
                                        </p:tgtEl>
                                      </p:cBhvr>
                                    </p:animEffect>
                                  </p:childTnLst>
                                </p:cTn>
                              </p:par>
                              <p:par>
                                <p:cTn id="22" presetID="22" presetClass="entr" presetSubtype="4" fill="hold"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down)">
                                      <p:cBhvr>
                                        <p:cTn id="29" dur="500"/>
                                        <p:tgtEl>
                                          <p:spTgt spid="28"/>
                                        </p:tgtEl>
                                      </p:cBhvr>
                                    </p:animEffect>
                                  </p:childTnLst>
                                </p:cTn>
                              </p:par>
                              <p:par>
                                <p:cTn id="30" presetID="22" presetClass="entr" presetSubtype="4" fill="hold"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down)">
                                      <p:cBhvr>
                                        <p:cTn id="32" dur="500"/>
                                        <p:tgtEl>
                                          <p:spTgt spid="32"/>
                                        </p:tgtEl>
                                      </p:cBhvr>
                                    </p:animEffect>
                                  </p:childTnLst>
                                </p:cTn>
                              </p:par>
                              <p:par>
                                <p:cTn id="33" presetID="22" presetClass="entr" presetSubtype="4"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down)">
                                      <p:cBhvr>
                                        <p:cTn id="40" dur="500"/>
                                        <p:tgtEl>
                                          <p:spTgt spid="19"/>
                                        </p:tgtEl>
                                      </p:cBhvr>
                                    </p:animEffect>
                                  </p:childTnLst>
                                </p:cTn>
                              </p:par>
                              <p:par>
                                <p:cTn id="41" presetID="22" presetClass="entr" presetSubtype="4"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down)">
                                      <p:cBhvr>
                                        <p:cTn id="43" dur="500"/>
                                        <p:tgtEl>
                                          <p:spTgt spid="20"/>
                                        </p:tgtEl>
                                      </p:cBhvr>
                                    </p:animEffect>
                                  </p:childTnLst>
                                </p:cTn>
                              </p:par>
                              <p:par>
                                <p:cTn id="44" presetID="22" presetClass="entr" presetSubtype="4"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down)">
                                      <p:cBhvr>
                                        <p:cTn id="4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876800"/>
          </a:xfrm>
        </p:spPr>
        <p:txBody>
          <a:bodyPr>
            <a:noAutofit/>
          </a:bodyPr>
          <a:lstStyle/>
          <a:p>
            <a:r>
              <a:rPr lang="en-US" sz="2300" dirty="0" smtClean="0"/>
              <a:t>Product:  Footballs</a:t>
            </a:r>
          </a:p>
          <a:p>
            <a:r>
              <a:rPr lang="en-US" sz="2300" dirty="0" smtClean="0"/>
              <a:t>Fall comes around and football fever is in the air.  Consumers watch a ton of football and many are now interested in buying a football of their own.  Unfortunately for producers trying to capitalize on this new market, a shortage of leather causes a huge upswing in price.  Just afterwards, Adidas decides to drastically lower the price of their soccer balls leaving consumers with a cheaper option for sporting goods and fewer footballs are purchased that when the Fall started.  Fortunately for producers, the government removes a regulation that caused leather manufacturing to take longer than it once had, vastly speeding up production.  This is combined with a new advertising campaign that features many unpopular celebrities with footballs that backfires and discourages people to buy footballs. As winter rolls around, consumers find new interests in hockey gear and football sales plummet again.</a:t>
            </a:r>
            <a:endParaRPr lang="en-US" sz="2300" dirty="0"/>
          </a:p>
        </p:txBody>
      </p:sp>
      <p:sp>
        <p:nvSpPr>
          <p:cNvPr id="4" name="Title 1"/>
          <p:cNvSpPr>
            <a:spLocks noGrp="1"/>
          </p:cNvSpPr>
          <p:nvPr>
            <p:ph type="title"/>
          </p:nvPr>
        </p:nvSpPr>
        <p:spPr>
          <a:xfrm>
            <a:off x="457200" y="0"/>
            <a:ext cx="8229600" cy="838200"/>
          </a:xfrm>
        </p:spPr>
        <p:txBody>
          <a:bodyPr/>
          <a:lstStyle/>
          <a:p>
            <a:r>
              <a:rPr lang="en-US" dirty="0" smtClean="0"/>
              <a:t>Following Price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fontScale="90000"/>
          </a:bodyPr>
          <a:lstStyle/>
          <a:p>
            <a:r>
              <a:rPr lang="en-US" dirty="0" smtClean="0"/>
              <a:t>Why do bars charge patrons for water but give them peanuts for free?</a:t>
            </a:r>
            <a:endParaRPr lang="en-US" dirty="0"/>
          </a:p>
        </p:txBody>
      </p:sp>
      <p:pic>
        <p:nvPicPr>
          <p:cNvPr id="1026" name="Picture 2" descr="C:\Documents and Settings\jeffrey_bale\Local Settings\Temporary Internet Files\Content.IE5\ATUNA1IJ\MCj04101950000[1].wmf"/>
          <p:cNvPicPr>
            <a:picLocks noChangeAspect="1" noChangeArrowheads="1"/>
          </p:cNvPicPr>
          <p:nvPr/>
        </p:nvPicPr>
        <p:blipFill>
          <a:blip r:embed="rId3" cstate="print"/>
          <a:srcRect/>
          <a:stretch>
            <a:fillRect/>
          </a:stretch>
        </p:blipFill>
        <p:spPr bwMode="auto">
          <a:xfrm>
            <a:off x="228600" y="2286000"/>
            <a:ext cx="3733800" cy="4135783"/>
          </a:xfrm>
          <a:prstGeom prst="rect">
            <a:avLst/>
          </a:prstGeom>
          <a:noFill/>
        </p:spPr>
      </p:pic>
      <p:pic>
        <p:nvPicPr>
          <p:cNvPr id="1027" name="Picture 3" descr="C:\Documents and Settings\jeffrey_bale\Local Settings\Temporary Internet Files\Content.IE5\TKKJPT4X\MCj04114600000[1].wmf"/>
          <p:cNvPicPr>
            <a:picLocks noChangeAspect="1" noChangeArrowheads="1"/>
          </p:cNvPicPr>
          <p:nvPr/>
        </p:nvPicPr>
        <p:blipFill>
          <a:blip r:embed="rId4" cstate="print"/>
          <a:srcRect/>
          <a:stretch>
            <a:fillRect/>
          </a:stretch>
        </p:blipFill>
        <p:spPr bwMode="auto">
          <a:xfrm>
            <a:off x="5334000" y="2286000"/>
            <a:ext cx="3810000" cy="4232538"/>
          </a:xfrm>
          <a:prstGeom prst="rect">
            <a:avLst/>
          </a:prstGeom>
          <a:noFill/>
        </p:spPr>
      </p:pic>
      <p:pic>
        <p:nvPicPr>
          <p:cNvPr id="1028" name="Picture 4" descr="C:\Documents and Settings\jeffrey_bale\Local Settings\Temporary Internet Files\Content.IE5\ATUNA1IJ\MCj04396000000[1].png"/>
          <p:cNvPicPr>
            <a:picLocks noChangeAspect="1" noChangeArrowheads="1"/>
          </p:cNvPicPr>
          <p:nvPr/>
        </p:nvPicPr>
        <p:blipFill>
          <a:blip r:embed="rId5" cstate="print"/>
          <a:srcRect/>
          <a:stretch>
            <a:fillRect/>
          </a:stretch>
        </p:blipFill>
        <p:spPr bwMode="auto">
          <a:xfrm>
            <a:off x="2667000" y="4191000"/>
            <a:ext cx="4285960" cy="2496153"/>
          </a:xfrm>
          <a:prstGeom prst="rect">
            <a:avLst/>
          </a:prstGeom>
          <a:noFill/>
        </p:spPr>
      </p:pic>
      <p:pic>
        <p:nvPicPr>
          <p:cNvPr id="1029" name="Picture 5" descr="C:\Documents and Settings\jeffrey_bale\Local Settings\Temporary Internet Files\Content.IE5\TKKJPT4X\MCj02935640000[1].wmf"/>
          <p:cNvPicPr>
            <a:picLocks noChangeAspect="1" noChangeArrowheads="1"/>
          </p:cNvPicPr>
          <p:nvPr/>
        </p:nvPicPr>
        <p:blipFill>
          <a:blip r:embed="rId6" cstate="print"/>
          <a:srcRect/>
          <a:stretch>
            <a:fillRect/>
          </a:stretch>
        </p:blipFill>
        <p:spPr bwMode="auto">
          <a:xfrm>
            <a:off x="4038600" y="2286000"/>
            <a:ext cx="1127608" cy="1767121"/>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Florida Citrus Shifts</a:t>
            </a:r>
            <a:endParaRPr lang="en-US" u="sng" dirty="0"/>
          </a:p>
        </p:txBody>
      </p:sp>
      <p:cxnSp>
        <p:nvCxnSpPr>
          <p:cNvPr id="4" name="Straight Arrow Connector 3"/>
          <p:cNvCxnSpPr/>
          <p:nvPr/>
        </p:nvCxnSpPr>
        <p:spPr>
          <a:xfrm flipV="1">
            <a:off x="685800" y="19050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85800" y="30480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371600" y="20574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a:xfrm flipH="1">
            <a:off x="914400" y="20574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Arrow Connector 7"/>
          <p:cNvCxnSpPr/>
          <p:nvPr/>
        </p:nvCxnSpPr>
        <p:spPr>
          <a:xfrm flipH="1">
            <a:off x="1219200" y="24384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1828800" y="1524000"/>
            <a:ext cx="2667000" cy="369332"/>
          </a:xfrm>
          <a:prstGeom prst="rect">
            <a:avLst/>
          </a:prstGeom>
          <a:noFill/>
        </p:spPr>
        <p:txBody>
          <a:bodyPr wrap="square" rtlCol="0">
            <a:spAutoFit/>
          </a:bodyPr>
          <a:lstStyle/>
          <a:p>
            <a:r>
              <a:rPr lang="en-US" dirty="0" smtClean="0"/>
              <a:t>Product (Ex. Oranges)</a:t>
            </a:r>
            <a:endParaRPr lang="en-US" dirty="0"/>
          </a:p>
        </p:txBody>
      </p:sp>
      <p:sp>
        <p:nvSpPr>
          <p:cNvPr id="10" name="TextBox 9"/>
          <p:cNvSpPr txBox="1"/>
          <p:nvPr/>
        </p:nvSpPr>
        <p:spPr>
          <a:xfrm>
            <a:off x="762000" y="3486313"/>
            <a:ext cx="4038600" cy="369332"/>
          </a:xfrm>
          <a:prstGeom prst="rect">
            <a:avLst/>
          </a:prstGeom>
          <a:noFill/>
        </p:spPr>
        <p:txBody>
          <a:bodyPr wrap="square" rtlCol="0">
            <a:spAutoFit/>
          </a:bodyPr>
          <a:lstStyle/>
          <a:p>
            <a:r>
              <a:rPr lang="en-US" dirty="0" smtClean="0"/>
              <a:t>Variable  (one of the 6 or 7 shift types)</a:t>
            </a:r>
            <a:endParaRPr lang="en-US" dirty="0"/>
          </a:p>
        </p:txBody>
      </p:sp>
      <p:sp>
        <p:nvSpPr>
          <p:cNvPr id="11" name="TextBox 10"/>
          <p:cNvSpPr txBox="1"/>
          <p:nvPr/>
        </p:nvSpPr>
        <p:spPr>
          <a:xfrm>
            <a:off x="4343400" y="1937100"/>
            <a:ext cx="4343400" cy="646331"/>
          </a:xfrm>
          <a:prstGeom prst="rect">
            <a:avLst/>
          </a:prstGeom>
          <a:noFill/>
        </p:spPr>
        <p:txBody>
          <a:bodyPr wrap="square" rtlCol="0">
            <a:spAutoFit/>
          </a:bodyPr>
          <a:lstStyle/>
          <a:p>
            <a:r>
              <a:rPr lang="en-US" i="1" dirty="0" smtClean="0"/>
              <a:t>One/Two sentence description of where you see this shift in the article</a:t>
            </a:r>
            <a:endParaRPr lang="en-US" i="1" dirty="0"/>
          </a:p>
        </p:txBody>
      </p:sp>
      <p:sp>
        <p:nvSpPr>
          <p:cNvPr id="12" name="TextBox 11"/>
          <p:cNvSpPr txBox="1"/>
          <p:nvPr/>
        </p:nvSpPr>
        <p:spPr>
          <a:xfrm>
            <a:off x="3162300" y="4325241"/>
            <a:ext cx="5597313" cy="2246769"/>
          </a:xfrm>
          <a:prstGeom prst="rect">
            <a:avLst/>
          </a:prstGeom>
          <a:noFill/>
        </p:spPr>
        <p:txBody>
          <a:bodyPr wrap="square" rtlCol="0">
            <a:spAutoFit/>
          </a:bodyPr>
          <a:lstStyle/>
          <a:p>
            <a:pPr algn="ctr"/>
            <a:r>
              <a:rPr lang="en-US" sz="2800" dirty="0" smtClean="0"/>
              <a:t>Document 8 Total Shifts in the Article for ANY products/services that you see mentioned.  Products can be used more than once as you see multiple movements in S or D.</a:t>
            </a:r>
            <a:endParaRPr lang="en-US" sz="2800"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0692" y="62639"/>
            <a:ext cx="2039007" cy="1962319"/>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927" y="4632355"/>
            <a:ext cx="2794545" cy="1835150"/>
          </a:xfrm>
          <a:prstGeom prst="rect">
            <a:avLst/>
          </a:prstGeom>
        </p:spPr>
      </p:pic>
      <p:cxnSp>
        <p:nvCxnSpPr>
          <p:cNvPr id="16" name="Straight Connector 15"/>
          <p:cNvCxnSpPr/>
          <p:nvPr/>
        </p:nvCxnSpPr>
        <p:spPr>
          <a:xfrm>
            <a:off x="381000" y="4114800"/>
            <a:ext cx="8305800"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8621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noAutofit/>
          </a:bodyPr>
          <a:lstStyle/>
          <a:p>
            <a:pPr>
              <a:buNone/>
            </a:pPr>
            <a:r>
              <a:rPr lang="en-US" sz="1600" dirty="0" smtClean="0"/>
              <a:t>______1.   Buying only one instead of three or four sodas at lunch describes what concept?</a:t>
            </a:r>
          </a:p>
          <a:p>
            <a:pPr>
              <a:buNone/>
            </a:pPr>
            <a:r>
              <a:rPr lang="en-US" sz="1600" dirty="0" smtClean="0"/>
              <a:t>	a.  demand		b.  consumerism	              </a:t>
            </a:r>
            <a:br>
              <a:rPr lang="en-US" sz="1600" dirty="0" smtClean="0"/>
            </a:br>
            <a:r>
              <a:rPr lang="en-US" sz="1600" dirty="0" smtClean="0"/>
              <a:t>c.  marginal utility		d.  diminishing marginal utility</a:t>
            </a:r>
          </a:p>
          <a:p>
            <a:pPr>
              <a:buNone/>
            </a:pPr>
            <a:r>
              <a:rPr lang="en-US" sz="1600" dirty="0" smtClean="0"/>
              <a:t>				</a:t>
            </a:r>
          </a:p>
          <a:p>
            <a:pPr>
              <a:buNone/>
            </a:pPr>
            <a:r>
              <a:rPr lang="en-US" sz="1600" dirty="0" smtClean="0"/>
              <a:t>______2.  Which of the following would cause a change in the quantity demanded for a product?</a:t>
            </a:r>
          </a:p>
          <a:p>
            <a:pPr>
              <a:buNone/>
            </a:pPr>
            <a:r>
              <a:rPr lang="en-US" sz="1600" dirty="0" smtClean="0"/>
              <a:t>	a.  changing consumer tastes			c.  decreasing the price of a product</a:t>
            </a:r>
          </a:p>
          <a:p>
            <a:pPr>
              <a:buNone/>
            </a:pPr>
            <a:r>
              <a:rPr lang="en-US" sz="1600" dirty="0" smtClean="0"/>
              <a:t>	b.  increasing consumer income		d.  changing prices of related products</a:t>
            </a:r>
          </a:p>
          <a:p>
            <a:pPr>
              <a:buNone/>
            </a:pPr>
            <a:r>
              <a:rPr lang="en-US" sz="1600" dirty="0" smtClean="0"/>
              <a:t> </a:t>
            </a:r>
          </a:p>
          <a:p>
            <a:pPr>
              <a:buNone/>
            </a:pPr>
            <a:r>
              <a:rPr lang="en-US" sz="1600" dirty="0" smtClean="0"/>
              <a:t>______3.  How does the demand curve respond to an increase in demand?</a:t>
            </a:r>
          </a:p>
          <a:p>
            <a:pPr>
              <a:buNone/>
            </a:pPr>
            <a:r>
              <a:rPr lang="en-US" sz="1600" dirty="0" smtClean="0"/>
              <a:t>	a.  the curve shifts left			c.  there is movement along the curve</a:t>
            </a:r>
          </a:p>
          <a:p>
            <a:pPr>
              <a:buNone/>
            </a:pPr>
            <a:r>
              <a:rPr lang="en-US" sz="1600" dirty="0" smtClean="0"/>
              <a:t>	b.  the curve shifts right			d.  there is no change in the curve</a:t>
            </a:r>
          </a:p>
          <a:p>
            <a:pPr>
              <a:buNone/>
            </a:pPr>
            <a:r>
              <a:rPr lang="en-US" sz="1600" dirty="0" smtClean="0"/>
              <a:t> </a:t>
            </a:r>
          </a:p>
          <a:p>
            <a:pPr>
              <a:buNone/>
            </a:pPr>
            <a:r>
              <a:rPr lang="en-US" sz="1600" dirty="0" smtClean="0"/>
              <a:t>______4.  All of the following are determinants of demand elasticity EXCEPT</a:t>
            </a:r>
          </a:p>
          <a:p>
            <a:pPr>
              <a:buNone/>
            </a:pPr>
            <a:r>
              <a:rPr lang="en-US" sz="1600" dirty="0" smtClean="0"/>
              <a:t>	a.  whether the purchase of the product can be delayed 	</a:t>
            </a:r>
            <a:br>
              <a:rPr lang="en-US" sz="1600" dirty="0" smtClean="0"/>
            </a:br>
            <a:r>
              <a:rPr lang="en-US" sz="1600" dirty="0" smtClean="0"/>
              <a:t>b.  whether there are adequate substitutes for the product</a:t>
            </a:r>
          </a:p>
          <a:p>
            <a:pPr>
              <a:buNone/>
            </a:pPr>
            <a:r>
              <a:rPr lang="en-US" sz="1600" dirty="0" smtClean="0"/>
              <a:t>	c.  whether the purchase of the product requires a large portion of income	</a:t>
            </a:r>
            <a:br>
              <a:rPr lang="en-US" sz="1600" dirty="0" smtClean="0"/>
            </a:br>
            <a:r>
              <a:rPr lang="en-US" sz="1600" dirty="0" smtClean="0"/>
              <a:t>d.  whether the product has utility</a:t>
            </a:r>
          </a:p>
          <a:p>
            <a:pPr>
              <a:buNone/>
            </a:pPr>
            <a:r>
              <a:rPr lang="en-US" sz="1600" dirty="0" smtClean="0"/>
              <a:t> </a:t>
            </a:r>
          </a:p>
          <a:p>
            <a:pPr>
              <a:buNone/>
            </a:pPr>
            <a:r>
              <a:rPr lang="en-US" sz="1600" dirty="0" smtClean="0"/>
              <a:t>______5.  The Law of Demand indicates which of the following situations least likely to occur</a:t>
            </a:r>
          </a:p>
          <a:p>
            <a:pPr>
              <a:buNone/>
            </a:pPr>
            <a:r>
              <a:rPr lang="en-US" sz="1600" dirty="0" smtClean="0"/>
              <a:t>	a.   Strong consumer turnout at Costco for bulk  discount purchases</a:t>
            </a:r>
            <a:br>
              <a:rPr lang="en-US" sz="1600" dirty="0" smtClean="0"/>
            </a:br>
            <a:r>
              <a:rPr lang="en-US" sz="1600" dirty="0" smtClean="0"/>
              <a:t>b.  Large crowds hitting the stores during a liquidation event</a:t>
            </a:r>
          </a:p>
          <a:p>
            <a:pPr>
              <a:buNone/>
            </a:pPr>
            <a:r>
              <a:rPr lang="en-US" sz="1600" dirty="0" smtClean="0"/>
              <a:t>	c.  Online customers making  disproportionately large purchases the day before a big sale</a:t>
            </a:r>
            <a:br>
              <a:rPr lang="en-US" sz="1600" dirty="0" smtClean="0"/>
            </a:br>
            <a:r>
              <a:rPr lang="en-US" sz="1600" dirty="0" smtClean="0"/>
              <a:t>d.  Consumers being discouraged by a price increase after the holidays</a:t>
            </a:r>
          </a:p>
          <a:p>
            <a:pPr>
              <a:buNone/>
            </a:pPr>
            <a:endParaRPr 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 and Supply Shifts</a:t>
            </a:r>
            <a:endParaRPr lang="en-US" dirty="0"/>
          </a:p>
        </p:txBody>
      </p:sp>
      <p:sp>
        <p:nvSpPr>
          <p:cNvPr id="3" name="Content Placeholder 2"/>
          <p:cNvSpPr>
            <a:spLocks noGrp="1"/>
          </p:cNvSpPr>
          <p:nvPr>
            <p:ph idx="1"/>
          </p:nvPr>
        </p:nvSpPr>
        <p:spPr/>
        <p:txBody>
          <a:bodyPr/>
          <a:lstStyle/>
          <a:p>
            <a:r>
              <a:rPr lang="en-US" dirty="0" smtClean="0"/>
              <a:t>Name the 6!</a:t>
            </a:r>
          </a:p>
          <a:p>
            <a:endParaRPr lang="en-US" dirty="0" smtClean="0"/>
          </a:p>
          <a:p>
            <a:r>
              <a:rPr lang="en-US" dirty="0" smtClean="0"/>
              <a:t>Name the 7!</a:t>
            </a:r>
            <a:endParaRPr lang="en-US" dirty="0"/>
          </a:p>
        </p:txBody>
      </p:sp>
      <p:pic>
        <p:nvPicPr>
          <p:cNvPr id="1028" name="Picture 4" descr="C:\Users\jeffrey_bale\AppData\Local\Microsoft\Windows\Temporary Internet Files\Content.IE5\PQ97OXAM\Supply-demand-P[1].png"/>
          <p:cNvPicPr>
            <a:picLocks noChangeAspect="1" noChangeArrowheads="1"/>
          </p:cNvPicPr>
          <p:nvPr/>
        </p:nvPicPr>
        <p:blipFill>
          <a:blip r:embed="rId2" cstate="print"/>
          <a:srcRect/>
          <a:stretch>
            <a:fillRect/>
          </a:stretch>
        </p:blipFill>
        <p:spPr bwMode="auto">
          <a:xfrm>
            <a:off x="4267200" y="2743200"/>
            <a:ext cx="3444911" cy="310991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1733550" y="250825"/>
            <a:ext cx="5505450" cy="6378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1.______ President Trump gives a tax refund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2.______  </a:t>
            </a:r>
            <a:r>
              <a:rPr kumimoji="0" lang="en-US" sz="2000" b="0" i="0" u="none" strike="noStrike" cap="none" normalizeH="0" baseline="0" dirty="0" err="1" smtClean="0">
                <a:ln>
                  <a:noFill/>
                </a:ln>
                <a:solidFill>
                  <a:schemeClr val="tx1"/>
                </a:solidFill>
                <a:effectLst/>
                <a:latin typeface="Calibri" pitchFamily="34" charset="0"/>
                <a:cs typeface="Arial" pitchFamily="34" charset="0"/>
              </a:rPr>
              <a:t>Edrian</a:t>
            </a:r>
            <a:r>
              <a:rPr kumimoji="0" lang="en-US" sz="2000" b="0" i="0" u="none" strike="noStrike" cap="none" normalizeH="0" baseline="0" dirty="0" smtClean="0">
                <a:ln>
                  <a:noFill/>
                </a:ln>
                <a:solidFill>
                  <a:schemeClr val="tx1"/>
                </a:solidFill>
                <a:effectLst/>
                <a:latin typeface="Calibri" pitchFamily="34" charset="0"/>
                <a:cs typeface="Arial" pitchFamily="34" charset="0"/>
              </a:rPr>
              <a:t> buys more hats because </a:t>
            </a:r>
            <a:r>
              <a:rPr lang="en-US" sz="2000" dirty="0" smtClean="0">
                <a:latin typeface="Calibri" pitchFamily="34" charset="0"/>
                <a:cs typeface="Arial" pitchFamily="34" charset="0"/>
              </a:rPr>
              <a:t>he notices all of his friends are wearing them</a:t>
            </a:r>
            <a:r>
              <a:rPr kumimoji="0" lang="en-US" sz="2000" b="0" i="0" u="none" strike="noStrike" cap="none" normalizeH="0" baseline="0" dirty="0" smtClean="0">
                <a:ln>
                  <a:noFill/>
                </a:ln>
                <a:solidFill>
                  <a:schemeClr val="tx1"/>
                </a:solidFill>
                <a:effectLst/>
                <a:latin typeface="Calibri" pitchFamily="34" charset="0"/>
                <a:cs typeface="Arial" pitchFamily="34" charset="0"/>
              </a:rPr>
              <a: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3.______ Crushed Red Pepper goes on sale, so people demand more pizza</a:t>
            </a:r>
            <a:r>
              <a:rPr kumimoji="0" lang="en-US" sz="2000" b="0" i="0" u="none" strike="noStrike" cap="none" normalizeH="0" dirty="0" smtClean="0">
                <a:ln>
                  <a:noFill/>
                </a:ln>
                <a:solidFill>
                  <a:schemeClr val="tx1"/>
                </a:solidFill>
                <a:effectLst/>
                <a:latin typeface="Calibri" pitchFamily="34" charset="0"/>
                <a:cs typeface="Arial" pitchFamily="34" charset="0"/>
              </a:rPr>
              <a:t> slices.</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p>
            <a:pPr fontAlgn="base">
              <a:spcBef>
                <a:spcPct val="0"/>
              </a:spcBef>
              <a:spcAft>
                <a:spcPts val="1000"/>
              </a:spcAft>
            </a:pPr>
            <a:r>
              <a:rPr lang="en-US" sz="2000" dirty="0" smtClean="0">
                <a:latin typeface="Calibri" pitchFamily="34" charset="0"/>
                <a:cs typeface="Arial" pitchFamily="34" charset="0"/>
              </a:rPr>
              <a:t>4.______  The Price of Flip-Flops rises, therefore more people buy sandals.</a:t>
            </a:r>
          </a:p>
          <a:p>
            <a:pPr marL="0" marR="0" lvl="0" indent="0" algn="l" defTabSz="914400" rtl="0" eaLnBrk="1" fontAlgn="base" latinLnBrk="0" hangingPunct="1">
              <a:lnSpc>
                <a:spcPct val="100000"/>
              </a:lnSpc>
              <a:spcBef>
                <a:spcPct val="0"/>
              </a:spcBef>
              <a:spcAft>
                <a:spcPts val="1000"/>
              </a:spcAft>
              <a:buClrTx/>
              <a:buSzTx/>
              <a:buFontTx/>
              <a:buNone/>
              <a:tabLst/>
            </a:pPr>
            <a:r>
              <a:rPr lang="en-US" sz="2000" dirty="0" smtClean="0">
                <a:latin typeface="Calibri" pitchFamily="34" charset="0"/>
                <a:cs typeface="Arial" pitchFamily="34" charset="0"/>
              </a:rPr>
              <a:t>5</a:t>
            </a:r>
            <a:r>
              <a:rPr kumimoji="0" lang="en-US" sz="2000" b="0" i="0" u="none" strike="noStrike" cap="none" normalizeH="0" baseline="0" dirty="0" smtClean="0">
                <a:ln>
                  <a:noFill/>
                </a:ln>
                <a:solidFill>
                  <a:schemeClr val="tx1"/>
                </a:solidFill>
                <a:effectLst/>
                <a:latin typeface="Calibri" pitchFamily="34" charset="0"/>
                <a:cs typeface="Arial" pitchFamily="34" charset="0"/>
              </a:rPr>
              <a:t>.______ The price of cereal rises, as a result, demand for milk falls.</a:t>
            </a:r>
          </a:p>
          <a:p>
            <a:pPr lvl="0" fontAlgn="base">
              <a:spcBef>
                <a:spcPct val="0"/>
              </a:spcBef>
              <a:spcAft>
                <a:spcPts val="1000"/>
              </a:spcAft>
            </a:pPr>
            <a:r>
              <a:rPr lang="en-US" sz="2000" dirty="0" smtClean="0">
                <a:latin typeface="Calibri" pitchFamily="34" charset="0"/>
                <a:cs typeface="Arial" pitchFamily="34" charset="0"/>
              </a:rPr>
              <a:t>6.______ There are more people buying groceries.</a:t>
            </a:r>
          </a:p>
          <a:p>
            <a:pPr fontAlgn="base">
              <a:spcBef>
                <a:spcPct val="0"/>
              </a:spcBef>
              <a:spcAft>
                <a:spcPts val="1000"/>
              </a:spcAft>
            </a:pPr>
            <a:r>
              <a:rPr lang="en-US" sz="2000" dirty="0" smtClean="0">
                <a:latin typeface="Calibri" pitchFamily="34" charset="0"/>
                <a:cs typeface="Arial" pitchFamily="34" charset="0"/>
              </a:rPr>
              <a:t>7.______  The price of cake frosting falls, so people demand more cake mix.</a:t>
            </a:r>
          </a:p>
          <a:p>
            <a:pPr lvl="0" fontAlgn="base">
              <a:spcBef>
                <a:spcPct val="0"/>
              </a:spcBef>
              <a:spcAft>
                <a:spcPts val="1000"/>
              </a:spcAft>
            </a:pPr>
            <a:r>
              <a:rPr lang="en-US" sz="2000" dirty="0" smtClean="0">
                <a:latin typeface="Calibri" pitchFamily="34" charset="0"/>
                <a:cs typeface="Arial" pitchFamily="34" charset="0"/>
              </a:rPr>
              <a:t>8.______ Americans love the new Eggplant Coke</a:t>
            </a:r>
          </a:p>
          <a:p>
            <a:pPr lvl="0" fontAlgn="base">
              <a:spcBef>
                <a:spcPct val="0"/>
              </a:spcBef>
              <a:spcAft>
                <a:spcPts val="1000"/>
              </a:spcAft>
            </a:pPr>
            <a:r>
              <a:rPr lang="en-US" sz="2000" dirty="0" smtClean="0">
                <a:latin typeface="Calibri" pitchFamily="34" charset="0"/>
                <a:cs typeface="Arial" pitchFamily="34" charset="0"/>
              </a:rPr>
              <a:t>9</a:t>
            </a:r>
            <a:r>
              <a:rPr kumimoji="0" lang="en-US" sz="2000" b="0" i="0" u="none" strike="noStrike" cap="none" normalizeH="0" baseline="0" dirty="0" smtClean="0">
                <a:ln>
                  <a:noFill/>
                </a:ln>
                <a:solidFill>
                  <a:schemeClr val="tx1"/>
                </a:solidFill>
                <a:effectLst/>
                <a:latin typeface="Calibri" pitchFamily="34" charset="0"/>
                <a:cs typeface="Arial" pitchFamily="34" charset="0"/>
              </a:rPr>
              <a:t>.______ </a:t>
            </a:r>
            <a:r>
              <a:rPr kumimoji="0" lang="en-US" sz="2000" b="0" i="0" u="none" strike="noStrike" cap="none" normalizeH="0" baseline="0" dirty="0" err="1" smtClean="0">
                <a:ln>
                  <a:noFill/>
                </a:ln>
                <a:solidFill>
                  <a:schemeClr val="tx1"/>
                </a:solidFill>
                <a:effectLst/>
                <a:latin typeface="Calibri" pitchFamily="34" charset="0"/>
                <a:cs typeface="Arial" pitchFamily="34" charset="0"/>
              </a:rPr>
              <a:t>Prajesh</a:t>
            </a:r>
            <a:r>
              <a:rPr kumimoji="0" lang="en-US" sz="2000" b="0" i="0" u="none" strike="noStrike" cap="none" normalizeH="0" baseline="0" dirty="0" smtClean="0">
                <a:ln>
                  <a:noFill/>
                </a:ln>
                <a:solidFill>
                  <a:schemeClr val="tx1"/>
                </a:solidFill>
                <a:effectLst/>
                <a:latin typeface="Calibri" pitchFamily="34" charset="0"/>
                <a:cs typeface="Arial" pitchFamily="34" charset="0"/>
              </a:rPr>
              <a:t> is scheduled</a:t>
            </a:r>
            <a:r>
              <a:rPr kumimoji="0" lang="en-US" sz="2000" b="0" i="0" u="none" strike="noStrike" cap="none" normalizeH="0" dirty="0" smtClean="0">
                <a:ln>
                  <a:noFill/>
                </a:ln>
                <a:solidFill>
                  <a:schemeClr val="tx1"/>
                </a:solidFill>
                <a:effectLst/>
                <a:latin typeface="Calibri" pitchFamily="34" charset="0"/>
                <a:cs typeface="Arial" pitchFamily="34" charset="0"/>
              </a:rPr>
              <a:t> for fewer shifts</a:t>
            </a:r>
            <a:r>
              <a:rPr kumimoji="0" lang="en-US" sz="2000" b="0"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lang="en-US" sz="2000" dirty="0" smtClean="0">
                <a:latin typeface="Calibri" pitchFamily="34" charset="0"/>
                <a:cs typeface="Arial" pitchFamily="34" charset="0"/>
              </a:rPr>
              <a:t>10</a:t>
            </a:r>
            <a:r>
              <a:rPr kumimoji="0" lang="en-US" sz="2000" b="0" i="0" u="none" strike="noStrike" cap="none" normalizeH="0" baseline="0" dirty="0" smtClean="0">
                <a:ln>
                  <a:noFill/>
                </a:ln>
                <a:solidFill>
                  <a:schemeClr val="tx1"/>
                </a:solidFill>
                <a:effectLst/>
                <a:latin typeface="Calibri" pitchFamily="34" charset="0"/>
                <a:cs typeface="Arial" pitchFamily="34" charset="0"/>
              </a:rPr>
              <a:t>.______  The price of Frozen Yogurt drops, as a result, the demand</a:t>
            </a:r>
            <a:r>
              <a:rPr kumimoji="0" lang="en-US" sz="2000" b="0" i="0" u="none" strike="noStrike" cap="none" normalizeH="0" dirty="0" smtClean="0">
                <a:ln>
                  <a:noFill/>
                </a:ln>
                <a:solidFill>
                  <a:schemeClr val="tx1"/>
                </a:solidFill>
                <a:effectLst/>
                <a:latin typeface="Calibri" pitchFamily="34" charset="0"/>
                <a:cs typeface="Arial" pitchFamily="34" charset="0"/>
              </a:rPr>
              <a:t> decreases for ice cream</a:t>
            </a:r>
            <a:r>
              <a:rPr kumimoji="0" lang="en-US" sz="2000" b="0" i="0" u="none" strike="noStrike" cap="none" normalizeH="0" baseline="0" dirty="0" smtClean="0">
                <a:ln>
                  <a:noFill/>
                </a:ln>
                <a:solidFill>
                  <a:schemeClr val="tx1"/>
                </a:solidFill>
                <a:effectLst/>
                <a:latin typeface="Calibri" pitchFamily="34" charset="0"/>
                <a:cs typeface="Arial" pitchFamily="34" charset="0"/>
              </a:rPr>
              <a: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371600" y="228600"/>
            <a:ext cx="6248400" cy="6477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cs typeface="Arial" pitchFamily="34" charset="0"/>
              </a:rPr>
              <a:t>NEWSPAPER</a:t>
            </a:r>
            <a:r>
              <a:rPr kumimoji="0" lang="en-US" sz="2000" b="0" i="0" u="sng" strike="noStrike" cap="none" normalizeH="0" dirty="0" smtClean="0">
                <a:ln>
                  <a:noFill/>
                </a:ln>
                <a:solidFill>
                  <a:schemeClr val="tx1"/>
                </a:solidFill>
                <a:effectLst/>
                <a:latin typeface="Times New Roman" pitchFamily="18" charset="0"/>
                <a:cs typeface="Arial" pitchFamily="34" charset="0"/>
              </a:rPr>
              <a:t> </a:t>
            </a:r>
            <a:r>
              <a:rPr kumimoji="0" lang="en-US" sz="2000" b="0" i="0" u="sng" strike="noStrike" cap="none" normalizeH="0" baseline="0" dirty="0" smtClean="0">
                <a:ln>
                  <a:noFill/>
                </a:ln>
                <a:solidFill>
                  <a:schemeClr val="tx1"/>
                </a:solidFill>
                <a:effectLst/>
                <a:latin typeface="Times New Roman" pitchFamily="18" charset="0"/>
                <a:cs typeface="Arial" pitchFamily="34" charset="0"/>
              </a:rPr>
              <a:t>HEADLINE</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Arial" pitchFamily="34" charset="0"/>
            </a:endParaRPr>
          </a:p>
          <a:p>
            <a:pPr marL="228600" marR="0" lvl="0" indent="-228600" algn="l" defTabSz="914400" rtl="0" eaLnBrk="1" fontAlgn="base" latinLnBrk="0" hangingPunct="1">
              <a:lnSpc>
                <a:spcPct val="100000"/>
              </a:lnSpc>
              <a:spcBef>
                <a:spcPct val="0"/>
              </a:spcBef>
              <a:spcAft>
                <a:spcPts val="1000"/>
              </a:spcAft>
              <a:buClrTx/>
              <a:buSzTx/>
              <a:buFontTx/>
              <a:buAutoNum type="arabicPeriod"/>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________  “Faster internet speed allows Amazon.com to do more business”</a:t>
            </a:r>
          </a:p>
          <a:p>
            <a:pPr marL="228600" marR="0" lvl="0" indent="-228600" algn="l" defTabSz="914400" rtl="0" eaLnBrk="1" fontAlgn="base" latinLnBrk="0" hangingPunct="1">
              <a:lnSpc>
                <a:spcPct val="100000"/>
              </a:lnSpc>
              <a:spcBef>
                <a:spcPct val="0"/>
              </a:spcBef>
              <a:spcAft>
                <a:spcPts val="1000"/>
              </a:spcAft>
              <a:buClrTx/>
              <a:buSzTx/>
              <a:buAutoNum type="arabicPeriod" startAt="2"/>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________ “Orange juice producers happy that price of labor fo</a:t>
            </a:r>
            <a:r>
              <a:rPr lang="en-US" sz="2000" dirty="0" smtClean="0">
                <a:latin typeface="Calibri" pitchFamily="34" charset="0"/>
                <a:cs typeface="Arial" pitchFamily="34" charset="0"/>
              </a:rPr>
              <a:t>r fruit pickers </a:t>
            </a:r>
            <a:r>
              <a:rPr kumimoji="0" lang="en-US" sz="2000" b="0" i="0" u="none" strike="noStrike" cap="none" normalizeH="0" baseline="0" dirty="0" smtClean="0">
                <a:ln>
                  <a:noFill/>
                </a:ln>
                <a:solidFill>
                  <a:schemeClr val="tx1"/>
                </a:solidFill>
                <a:effectLst/>
                <a:latin typeface="Calibri" pitchFamily="34" charset="0"/>
                <a:cs typeface="Arial" pitchFamily="34" charset="0"/>
              </a:rPr>
              <a:t>falls”</a:t>
            </a:r>
          </a:p>
          <a:p>
            <a:pPr marL="228600" marR="0" lvl="0" indent="-228600" algn="l" defTabSz="914400" rtl="0" eaLnBrk="1" fontAlgn="base" latinLnBrk="0" hangingPunct="1">
              <a:lnSpc>
                <a:spcPct val="100000"/>
              </a:lnSpc>
              <a:spcBef>
                <a:spcPct val="0"/>
              </a:spcBef>
              <a:spcAft>
                <a:spcPts val="1000"/>
              </a:spcAft>
              <a:buClrTx/>
              <a:buSzTx/>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3. ________  “Northern</a:t>
            </a:r>
            <a:r>
              <a:rPr kumimoji="0" lang="en-US" sz="2000" b="0" i="0" u="none" strike="noStrike" cap="none" normalizeH="0" dirty="0" smtClean="0">
                <a:ln>
                  <a:noFill/>
                </a:ln>
                <a:solidFill>
                  <a:schemeClr val="tx1"/>
                </a:solidFill>
                <a:effectLst/>
                <a:latin typeface="Calibri" pitchFamily="34" charset="0"/>
                <a:cs typeface="Arial" pitchFamily="34" charset="0"/>
              </a:rPr>
              <a:t> California farmers turning to Apricots</a:t>
            </a:r>
            <a:r>
              <a:rPr kumimoji="0" lang="en-US" sz="2000" b="0" i="0" u="none" strike="noStrike" cap="none" normalizeH="0" baseline="0" dirty="0" smtClean="0">
                <a:ln>
                  <a:noFill/>
                </a:ln>
                <a:solidFill>
                  <a:schemeClr val="tx1"/>
                </a:solidFill>
                <a:effectLst/>
                <a:latin typeface="Calibri" pitchFamily="34" charset="0"/>
                <a:cs typeface="Arial" pitchFamily="34" charset="0"/>
              </a:rPr>
              <a: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4. ________ “Sacramento lawmakers declare all cars to have tougher smog standards by </a:t>
            </a:r>
            <a:r>
              <a:rPr kumimoji="0" lang="en-US" sz="2000" b="0" i="0" u="none" strike="noStrike" cap="none" normalizeH="0" baseline="0" dirty="0" smtClean="0">
                <a:ln>
                  <a:noFill/>
                </a:ln>
                <a:solidFill>
                  <a:schemeClr val="tx1"/>
                </a:solidFill>
                <a:effectLst/>
                <a:latin typeface="Calibri" pitchFamily="34" charset="0"/>
                <a:cs typeface="Arial" pitchFamily="34" charset="0"/>
              </a:rPr>
              <a:t>2022”</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p>
            <a:pPr marL="228600" marR="0" lvl="0" indent="-228600" algn="l" defTabSz="914400" rtl="0" eaLnBrk="1" fontAlgn="base" latinLnBrk="0" hangingPunct="1">
              <a:lnSpc>
                <a:spcPct val="100000"/>
              </a:lnSpc>
              <a:spcBef>
                <a:spcPct val="0"/>
              </a:spcBef>
              <a:spcAft>
                <a:spcPts val="1000"/>
              </a:spcAft>
              <a:buClrTx/>
              <a:buSzTx/>
              <a:buFontTx/>
              <a:buAutoNum type="arabicPeriod" startAt="5"/>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_______ “Suppliers expect Apple Fanatics will pay more for  </a:t>
            </a:r>
            <a:r>
              <a:rPr kumimoji="0" lang="en-US" sz="2000" b="0" i="0" u="none" strike="noStrike" cap="none" normalizeH="0" baseline="0" dirty="0" err="1" smtClean="0">
                <a:ln>
                  <a:noFill/>
                </a:ln>
                <a:solidFill>
                  <a:schemeClr val="tx1"/>
                </a:solidFill>
                <a:effectLst/>
                <a:latin typeface="Calibri" pitchFamily="34" charset="0"/>
                <a:cs typeface="Arial" pitchFamily="34" charset="0"/>
              </a:rPr>
              <a:t>iPhone</a:t>
            </a:r>
            <a:r>
              <a:rPr kumimoji="0" lang="en-US" sz="2000" b="0" i="0" u="none" strike="noStrike" cap="none" normalizeH="0" baseline="0" dirty="0" smtClean="0">
                <a:ln>
                  <a:noFill/>
                </a:ln>
                <a:solidFill>
                  <a:schemeClr val="tx1"/>
                </a:solidFill>
                <a:effectLst/>
                <a:latin typeface="Calibri" pitchFamily="34" charset="0"/>
                <a:cs typeface="Arial" pitchFamily="34" charset="0"/>
              </a:rPr>
              <a:t> 19 in December”</a:t>
            </a:r>
          </a:p>
          <a:p>
            <a:pPr marL="228600" marR="0" lvl="0" indent="-228600" algn="l" defTabSz="914400" rtl="0" eaLnBrk="1" fontAlgn="base" latinLnBrk="0" hangingPunct="1">
              <a:lnSpc>
                <a:spcPct val="100000"/>
              </a:lnSpc>
              <a:spcBef>
                <a:spcPct val="0"/>
              </a:spcBef>
              <a:spcAft>
                <a:spcPts val="1000"/>
              </a:spcAft>
              <a:buClrTx/>
              <a:buSzTx/>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6 ._______ “Starbucks offers bonus, workers work harder”</a:t>
            </a:r>
          </a:p>
          <a:p>
            <a:pPr marL="228600" marR="0" lvl="0" indent="-228600" algn="l" defTabSz="914400" rtl="0" eaLnBrk="1" fontAlgn="base" latinLnBrk="0" hangingPunct="1">
              <a:lnSpc>
                <a:spcPct val="100000"/>
              </a:lnSpc>
              <a:spcBef>
                <a:spcPct val="0"/>
              </a:spcBef>
              <a:spcAft>
                <a:spcPts val="1000"/>
              </a:spcAft>
              <a:buClrTx/>
              <a:buSzTx/>
              <a:buFontTx/>
              <a:buAutoNum type="arabicPeriod" startAt="7"/>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______ “Boeing wins Federal dollars for aerospace project</a:t>
            </a:r>
            <a:r>
              <a:rPr lang="en-US" sz="2000" dirty="0" smtClean="0">
                <a:latin typeface="Calibri" pitchFamily="34" charset="0"/>
                <a:cs typeface="Arial" pitchFamily="34" charset="0"/>
              </a:rPr>
              <a:t>”</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p>
            <a:pPr marL="228600" marR="0" lvl="0" indent="-228600" algn="l" defTabSz="914400" rtl="0" eaLnBrk="1" fontAlgn="base" latinLnBrk="0" hangingPunct="1">
              <a:lnSpc>
                <a:spcPct val="100000"/>
              </a:lnSpc>
              <a:spcBef>
                <a:spcPct val="0"/>
              </a:spcBef>
              <a:spcAft>
                <a:spcPts val="1000"/>
              </a:spcAft>
              <a:buClrTx/>
              <a:buSzTx/>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8. ______ “Hershey Company worried because price of South American</a:t>
            </a:r>
            <a:r>
              <a:rPr kumimoji="0" lang="en-US" sz="2000" b="0" i="0" u="none" strike="noStrike" cap="none" normalizeH="0" dirty="0" smtClean="0">
                <a:ln>
                  <a:noFill/>
                </a:ln>
                <a:solidFill>
                  <a:schemeClr val="tx1"/>
                </a:solidFill>
                <a:effectLst/>
                <a:latin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Calibri" pitchFamily="34" charset="0"/>
                <a:cs typeface="Arial" pitchFamily="34" charset="0"/>
              </a:rPr>
              <a:t>cocoa rises”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457200"/>
            <a:ext cx="8610600" cy="5791329"/>
          </a:xfrm>
          <a:prstGeom prst="rect">
            <a:avLst/>
          </a:prstGeom>
        </p:spPr>
        <p:txBody>
          <a:bodyPr wrap="square">
            <a:spAutoFit/>
          </a:bodyPr>
          <a:lstStyle/>
          <a:p>
            <a:pPr lvl="0" fontAlgn="base">
              <a:spcBef>
                <a:spcPct val="0"/>
              </a:spcBef>
              <a:spcAft>
                <a:spcPts val="1000"/>
              </a:spcAft>
            </a:pPr>
            <a:r>
              <a:rPr kumimoji="0" lang="en-US" sz="2400" b="0" i="0" u="none" strike="noStrike" cap="none" normalizeH="0" baseline="0" dirty="0" smtClean="0">
                <a:ln>
                  <a:noFill/>
                </a:ln>
                <a:solidFill>
                  <a:schemeClr val="tx1"/>
                </a:solidFill>
                <a:effectLst/>
                <a:latin typeface="Calibri" pitchFamily="34" charset="0"/>
                <a:cs typeface="Arial" pitchFamily="34" charset="0"/>
              </a:rPr>
              <a:t>9. ______ “Oregon Legislators pass new gas tax:  Oil Executives 			Threaten Litigation”</a:t>
            </a:r>
          </a:p>
          <a:p>
            <a:pPr lvl="0" fontAlgn="base">
              <a:spcBef>
                <a:spcPct val="0"/>
              </a:spcBef>
              <a:spcAft>
                <a:spcPts val="1000"/>
              </a:spcAft>
            </a:pPr>
            <a:r>
              <a:rPr kumimoji="0" lang="en-US" sz="2400" b="0" i="0" u="none" strike="noStrike" cap="none" normalizeH="0" baseline="0" dirty="0" smtClean="0">
                <a:ln>
                  <a:noFill/>
                </a:ln>
                <a:solidFill>
                  <a:schemeClr val="tx1"/>
                </a:solidFill>
                <a:effectLst/>
                <a:latin typeface="Calibri" pitchFamily="34" charset="0"/>
                <a:cs typeface="Arial" pitchFamily="34" charset="0"/>
              </a:rPr>
              <a:t>10. ______ “Workers go on strike at </a:t>
            </a:r>
            <a:r>
              <a:rPr kumimoji="0" lang="en-US" sz="2400" b="0" i="0" u="none" strike="noStrike" cap="none" normalizeH="0" baseline="0" dirty="0" err="1" smtClean="0">
                <a:ln>
                  <a:noFill/>
                </a:ln>
                <a:solidFill>
                  <a:schemeClr val="tx1"/>
                </a:solidFill>
                <a:effectLst/>
                <a:latin typeface="Calibri" pitchFamily="34" charset="0"/>
                <a:cs typeface="Arial" pitchFamily="34" charset="0"/>
              </a:rPr>
              <a:t>Jamba</a:t>
            </a:r>
            <a:r>
              <a:rPr kumimoji="0" lang="en-US" sz="2400" b="0" i="0" u="none" strike="noStrike" cap="none" normalizeH="0" baseline="0" dirty="0" smtClean="0">
                <a:ln>
                  <a:noFill/>
                </a:ln>
                <a:solidFill>
                  <a:schemeClr val="tx1"/>
                </a:solidFill>
                <a:effectLst/>
                <a:latin typeface="Calibri" pitchFamily="34" charset="0"/>
                <a:cs typeface="Arial" pitchFamily="34" charset="0"/>
              </a:rPr>
              <a:t> Juice over poor</a:t>
            </a:r>
            <a:r>
              <a:rPr kumimoji="0" lang="en-US" sz="2400" b="0" i="0" u="none" strike="noStrike" cap="none" normalizeH="0" dirty="0" smtClean="0">
                <a:ln>
                  <a:noFill/>
                </a:ln>
                <a:solidFill>
                  <a:schemeClr val="tx1"/>
                </a:solidFill>
                <a:effectLst/>
                <a:latin typeface="Calibri" pitchFamily="34" charset="0"/>
                <a:cs typeface="Arial" pitchFamily="34" charset="0"/>
              </a:rPr>
              <a:t> 				working conditions</a:t>
            </a:r>
            <a:r>
              <a:rPr kumimoji="0" lang="en-US" sz="2400" b="0" i="0" u="none" strike="noStrike" cap="none" normalizeH="0" baseline="0" dirty="0" smtClean="0">
                <a:ln>
                  <a:noFill/>
                </a:ln>
                <a:solidFill>
                  <a:schemeClr val="tx1"/>
                </a:solidFill>
                <a:effectLst/>
                <a:latin typeface="Calibri" pitchFamily="34" charset="0"/>
                <a:cs typeface="Arial" pitchFamily="34" charset="0"/>
              </a:rPr>
              <a:t>”</a:t>
            </a:r>
          </a:p>
          <a:p>
            <a:pPr lvl="0" fontAlgn="base">
              <a:spcBef>
                <a:spcPct val="0"/>
              </a:spcBef>
              <a:spcAft>
                <a:spcPts val="1000"/>
              </a:spcAft>
            </a:pPr>
            <a:r>
              <a:rPr kumimoji="0" lang="en-US" sz="2400" b="0" i="0" u="none" strike="noStrike" cap="none" normalizeH="0" baseline="0" dirty="0" smtClean="0">
                <a:ln>
                  <a:noFill/>
                </a:ln>
                <a:solidFill>
                  <a:schemeClr val="tx1"/>
                </a:solidFill>
                <a:effectLst/>
                <a:latin typeface="Calibri" pitchFamily="34" charset="0"/>
                <a:cs typeface="Arial" pitchFamily="34" charset="0"/>
              </a:rPr>
              <a:t>11.______  “</a:t>
            </a:r>
            <a:r>
              <a:rPr kumimoji="0" lang="en-US" sz="2400" b="0" i="0" u="none" strike="noStrike" cap="none" normalizeH="0" baseline="0" dirty="0" err="1" smtClean="0">
                <a:ln>
                  <a:noFill/>
                </a:ln>
                <a:solidFill>
                  <a:schemeClr val="tx1"/>
                </a:solidFill>
                <a:effectLst/>
                <a:latin typeface="Calibri" pitchFamily="34" charset="0"/>
                <a:cs typeface="Arial" pitchFamily="34" charset="0"/>
              </a:rPr>
              <a:t>Mista</a:t>
            </a:r>
            <a:r>
              <a:rPr kumimoji="0" lang="en-US" sz="2400" b="0" i="0" u="none" strike="noStrike" cap="none" normalizeH="0" baseline="0" dirty="0" smtClean="0">
                <a:ln>
                  <a:noFill/>
                </a:ln>
                <a:solidFill>
                  <a:schemeClr val="tx1"/>
                </a:solidFill>
                <a:effectLst/>
                <a:latin typeface="Calibri" pitchFamily="34" charset="0"/>
                <a:cs typeface="Arial" pitchFamily="34" charset="0"/>
              </a:rPr>
              <a:t> Bale forms a new wig company in an already 			crowded market.”</a:t>
            </a:r>
          </a:p>
          <a:p>
            <a:pPr lvl="0" fontAlgn="base">
              <a:spcBef>
                <a:spcPct val="0"/>
              </a:spcBef>
              <a:spcAft>
                <a:spcPts val="1000"/>
              </a:spcAft>
            </a:pPr>
            <a:r>
              <a:rPr kumimoji="0" lang="en-US" sz="2400" b="0" i="0" u="none" strike="noStrike" cap="none" normalizeH="0" baseline="0" dirty="0" smtClean="0">
                <a:ln>
                  <a:noFill/>
                </a:ln>
                <a:solidFill>
                  <a:schemeClr val="tx1"/>
                </a:solidFill>
                <a:effectLst/>
                <a:latin typeface="Calibri" pitchFamily="34" charset="0"/>
                <a:cs typeface="Arial" pitchFamily="34" charset="0"/>
              </a:rPr>
              <a:t>12. ______ “McDonalds executives bemoan the rising </a:t>
            </a:r>
          </a:p>
          <a:p>
            <a:pPr lvl="0" fontAlgn="base">
              <a:spcBef>
                <a:spcPct val="0"/>
              </a:spcBef>
              <a:spcAft>
                <a:spcPts val="1000"/>
              </a:spcAft>
            </a:pPr>
            <a:r>
              <a:rPr kumimoji="0" lang="en-US" sz="2400" b="0" i="0" u="none" strike="noStrike" cap="none" normalizeH="0" baseline="0" dirty="0" smtClean="0">
                <a:ln>
                  <a:noFill/>
                </a:ln>
                <a:solidFill>
                  <a:schemeClr val="tx1"/>
                </a:solidFill>
                <a:effectLst/>
                <a:latin typeface="Calibri" pitchFamily="34" charset="0"/>
                <a:cs typeface="Arial" pitchFamily="34" charset="0"/>
              </a:rPr>
              <a:t>                     price of ketchup, Consumers to</a:t>
            </a:r>
            <a:r>
              <a:rPr kumimoji="0" lang="en-US" sz="2400" b="0" i="0" u="none" strike="noStrike" cap="none" normalizeH="0" dirty="0" smtClean="0">
                <a:ln>
                  <a:noFill/>
                </a:ln>
                <a:solidFill>
                  <a:schemeClr val="tx1"/>
                </a:solidFill>
                <a:effectLst/>
                <a:latin typeface="Calibri" pitchFamily="34" charset="0"/>
                <a:cs typeface="Arial" pitchFamily="34" charset="0"/>
              </a:rPr>
              <a:t> feel the impact</a:t>
            </a:r>
            <a:r>
              <a:rPr kumimoji="0" lang="en-US" sz="2400" b="0" i="0" u="none" strike="noStrike" cap="none" normalizeH="0" baseline="0" dirty="0" smtClean="0">
                <a:ln>
                  <a:noFill/>
                </a:ln>
                <a:solidFill>
                  <a:schemeClr val="tx1"/>
                </a:solidFill>
                <a:effectLst/>
                <a:latin typeface="Calibri" pitchFamily="34" charset="0"/>
                <a:cs typeface="Arial" pitchFamily="34" charset="0"/>
              </a:rPr>
              <a:t>”</a:t>
            </a:r>
          </a:p>
          <a:p>
            <a:pPr lvl="0" fontAlgn="base">
              <a:spcBef>
                <a:spcPct val="0"/>
              </a:spcBef>
              <a:spcAft>
                <a:spcPts val="1000"/>
              </a:spcAft>
            </a:pPr>
            <a:r>
              <a:rPr kumimoji="0" lang="en-US" sz="2400" b="0" i="0" u="none" strike="noStrike" cap="none" normalizeH="0" baseline="0" dirty="0" smtClean="0">
                <a:ln>
                  <a:noFill/>
                </a:ln>
                <a:solidFill>
                  <a:schemeClr val="tx1"/>
                </a:solidFill>
                <a:effectLst/>
                <a:latin typeface="Calibri" pitchFamily="34" charset="0"/>
                <a:cs typeface="Arial" pitchFamily="34" charset="0"/>
              </a:rPr>
              <a:t>13. ______ “</a:t>
            </a:r>
            <a:r>
              <a:rPr kumimoji="0" lang="en-US" sz="2400" b="0" i="0" u="none" strike="noStrike" cap="none" normalizeH="0" baseline="0" dirty="0" err="1" smtClean="0">
                <a:ln>
                  <a:noFill/>
                </a:ln>
                <a:solidFill>
                  <a:schemeClr val="tx1"/>
                </a:solidFill>
                <a:effectLst/>
                <a:latin typeface="Calibri" pitchFamily="34" charset="0"/>
                <a:cs typeface="Arial" pitchFamily="34" charset="0"/>
              </a:rPr>
              <a:t>Krispy</a:t>
            </a:r>
            <a:r>
              <a:rPr kumimoji="0" lang="en-US" sz="2400" b="0" i="0" u="none" strike="noStrike" cap="none" normalizeH="0" baseline="0" dirty="0" smtClean="0">
                <a:ln>
                  <a:noFill/>
                </a:ln>
                <a:solidFill>
                  <a:schemeClr val="tx1"/>
                </a:solidFill>
                <a:effectLst/>
                <a:latin typeface="Calibri" pitchFamily="34" charset="0"/>
                <a:cs typeface="Arial" pitchFamily="34" charset="0"/>
              </a:rPr>
              <a:t> </a:t>
            </a:r>
            <a:r>
              <a:rPr kumimoji="0" lang="en-US" sz="2400" b="0" i="0" u="none" strike="noStrike" cap="none" normalizeH="0" baseline="0" dirty="0" err="1" smtClean="0">
                <a:ln>
                  <a:noFill/>
                </a:ln>
                <a:solidFill>
                  <a:schemeClr val="tx1"/>
                </a:solidFill>
                <a:effectLst/>
                <a:latin typeface="Calibri" pitchFamily="34" charset="0"/>
                <a:cs typeface="Arial" pitchFamily="34" charset="0"/>
              </a:rPr>
              <a:t>Kreme</a:t>
            </a:r>
            <a:r>
              <a:rPr kumimoji="0" lang="en-US" sz="2400" b="0" i="0" u="none" strike="noStrike" cap="none" normalizeH="0" baseline="0" dirty="0" smtClean="0">
                <a:ln>
                  <a:noFill/>
                </a:ln>
                <a:solidFill>
                  <a:schemeClr val="tx1"/>
                </a:solidFill>
                <a:effectLst/>
                <a:latin typeface="Calibri" pitchFamily="34" charset="0"/>
                <a:cs typeface="Arial" pitchFamily="34" charset="0"/>
              </a:rPr>
              <a:t> engineers create a new icing machine 			that wastes less icing on donuts.”</a:t>
            </a:r>
          </a:p>
          <a:p>
            <a:pPr lvl="0" fontAlgn="base">
              <a:spcBef>
                <a:spcPct val="0"/>
              </a:spcBef>
              <a:spcAft>
                <a:spcPts val="1000"/>
              </a:spcAft>
            </a:pPr>
            <a:r>
              <a:rPr kumimoji="0" lang="en-US" sz="2400" b="0" i="0" u="none" strike="noStrike" cap="none" normalizeH="0" baseline="0" dirty="0" smtClean="0">
                <a:ln>
                  <a:noFill/>
                </a:ln>
                <a:solidFill>
                  <a:schemeClr val="tx1"/>
                </a:solidFill>
                <a:effectLst/>
                <a:latin typeface="Calibri" pitchFamily="34" charset="0"/>
                <a:cs typeface="Arial" pitchFamily="34" charset="0"/>
              </a:rPr>
              <a:t>14.______ “Workers in the Mr. Sketch factory are promised more 			smell breaks if they work faster.”</a:t>
            </a:r>
          </a:p>
          <a:p>
            <a:pPr lvl="0" fontAlgn="base">
              <a:spcBef>
                <a:spcPct val="0"/>
              </a:spcBef>
              <a:spcAft>
                <a:spcPts val="1000"/>
              </a:spcAft>
            </a:pPr>
            <a:r>
              <a:rPr kumimoji="0" lang="en-US" sz="2400" b="0" i="0" u="none" strike="noStrike" cap="none" normalizeH="0" baseline="0" dirty="0" smtClean="0">
                <a:ln>
                  <a:noFill/>
                </a:ln>
                <a:solidFill>
                  <a:schemeClr val="tx1"/>
                </a:solidFill>
                <a:effectLst/>
                <a:latin typeface="Calibri" pitchFamily="34" charset="0"/>
                <a:cs typeface="Arial" pitchFamily="34" charset="0"/>
              </a:rPr>
              <a:t>15.______ “New </a:t>
            </a:r>
            <a:r>
              <a:rPr kumimoji="0" lang="en-US" sz="2400" b="0" i="0" u="none" strike="noStrike" cap="none" normalizeH="0" baseline="0" dirty="0" err="1" smtClean="0">
                <a:ln>
                  <a:noFill/>
                </a:ln>
                <a:solidFill>
                  <a:schemeClr val="tx1"/>
                </a:solidFill>
                <a:effectLst/>
                <a:latin typeface="Calibri" pitchFamily="34" charset="0"/>
                <a:cs typeface="Arial" pitchFamily="34" charset="0"/>
              </a:rPr>
              <a:t>Transfat</a:t>
            </a:r>
            <a:r>
              <a:rPr kumimoji="0" lang="en-US" sz="2400" b="0" i="0" u="none" strike="noStrike" cap="none" normalizeH="0" baseline="0" dirty="0" smtClean="0">
                <a:ln>
                  <a:noFill/>
                </a:ln>
                <a:solidFill>
                  <a:schemeClr val="tx1"/>
                </a:solidFill>
                <a:effectLst/>
                <a:latin typeface="Calibri" pitchFamily="34" charset="0"/>
                <a:cs typeface="Arial" pitchFamily="34" charset="0"/>
              </a:rPr>
              <a:t> tax is announced for </a:t>
            </a:r>
            <a:r>
              <a:rPr lang="en-US" sz="2400" dirty="0" smtClean="0">
                <a:latin typeface="Calibri" pitchFamily="34" charset="0"/>
                <a:cs typeface="Arial" pitchFamily="34" charset="0"/>
              </a:rPr>
              <a:t>snack foods</a:t>
            </a:r>
            <a:r>
              <a:rPr kumimoji="0" lang="en-US" sz="2400" b="0" i="0" u="none" strike="noStrike" cap="none" normalizeH="0" baseline="0" dirty="0" smtClean="0">
                <a:ln>
                  <a:noFill/>
                </a:ln>
                <a:solidFill>
                  <a:schemeClr val="tx1"/>
                </a:solidFill>
                <a:effectLst/>
                <a:latin typeface="Calibri" pitchFamily="34"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smtClean="0"/>
              <a:t>Elasticity: Describe why each is what it is…</a:t>
            </a:r>
            <a:endParaRPr lang="en-US" sz="3200" dirty="0"/>
          </a:p>
        </p:txBody>
      </p:sp>
      <p:cxnSp>
        <p:nvCxnSpPr>
          <p:cNvPr id="5" name="Straight Connector 4"/>
          <p:cNvCxnSpPr/>
          <p:nvPr/>
        </p:nvCxnSpPr>
        <p:spPr>
          <a:xfrm>
            <a:off x="838200" y="1143000"/>
            <a:ext cx="0" cy="44958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838200" y="5638800"/>
            <a:ext cx="37338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28600" y="1349514"/>
            <a:ext cx="381000" cy="707886"/>
          </a:xfrm>
          <a:prstGeom prst="rect">
            <a:avLst/>
          </a:prstGeom>
          <a:noFill/>
        </p:spPr>
        <p:txBody>
          <a:bodyPr wrap="square" rtlCol="0">
            <a:spAutoFit/>
          </a:bodyPr>
          <a:lstStyle/>
          <a:p>
            <a:r>
              <a:rPr lang="en-US" sz="4000" dirty="0" smtClean="0"/>
              <a:t>$</a:t>
            </a:r>
            <a:endParaRPr lang="en-US" sz="4000" dirty="0"/>
          </a:p>
        </p:txBody>
      </p:sp>
      <p:sp>
        <p:nvSpPr>
          <p:cNvPr id="9" name="TextBox 8"/>
          <p:cNvSpPr txBox="1"/>
          <p:nvPr/>
        </p:nvSpPr>
        <p:spPr>
          <a:xfrm>
            <a:off x="4038600" y="5867400"/>
            <a:ext cx="457200" cy="707886"/>
          </a:xfrm>
          <a:prstGeom prst="rect">
            <a:avLst/>
          </a:prstGeom>
          <a:noFill/>
        </p:spPr>
        <p:txBody>
          <a:bodyPr wrap="square" rtlCol="0">
            <a:spAutoFit/>
          </a:bodyPr>
          <a:lstStyle/>
          <a:p>
            <a:r>
              <a:rPr lang="en-US" sz="4000" dirty="0" smtClean="0"/>
              <a:t>Q</a:t>
            </a:r>
            <a:endParaRPr lang="en-US" sz="4000" dirty="0"/>
          </a:p>
        </p:txBody>
      </p:sp>
      <p:cxnSp>
        <p:nvCxnSpPr>
          <p:cNvPr id="11" name="Straight Connector 10"/>
          <p:cNvCxnSpPr/>
          <p:nvPr/>
        </p:nvCxnSpPr>
        <p:spPr>
          <a:xfrm>
            <a:off x="1066800" y="2590800"/>
            <a:ext cx="3276600" cy="10668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81200" y="1524000"/>
            <a:ext cx="2057400" cy="38100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105400" y="1143000"/>
            <a:ext cx="0" cy="44958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495800" y="1349514"/>
            <a:ext cx="381000" cy="707886"/>
          </a:xfrm>
          <a:prstGeom prst="rect">
            <a:avLst/>
          </a:prstGeom>
          <a:noFill/>
        </p:spPr>
        <p:txBody>
          <a:bodyPr wrap="square" rtlCol="0">
            <a:spAutoFit/>
          </a:bodyPr>
          <a:lstStyle/>
          <a:p>
            <a:r>
              <a:rPr lang="en-US" sz="4000" dirty="0" smtClean="0"/>
              <a:t>$</a:t>
            </a:r>
            <a:endParaRPr lang="en-US" sz="4000" dirty="0"/>
          </a:p>
        </p:txBody>
      </p:sp>
      <p:sp>
        <p:nvSpPr>
          <p:cNvPr id="16" name="TextBox 15"/>
          <p:cNvSpPr txBox="1"/>
          <p:nvPr/>
        </p:nvSpPr>
        <p:spPr>
          <a:xfrm>
            <a:off x="8305800" y="5867400"/>
            <a:ext cx="457200" cy="707886"/>
          </a:xfrm>
          <a:prstGeom prst="rect">
            <a:avLst/>
          </a:prstGeom>
          <a:noFill/>
        </p:spPr>
        <p:txBody>
          <a:bodyPr wrap="square" rtlCol="0">
            <a:spAutoFit/>
          </a:bodyPr>
          <a:lstStyle/>
          <a:p>
            <a:r>
              <a:rPr lang="en-US" sz="4000" dirty="0" smtClean="0"/>
              <a:t>Q</a:t>
            </a:r>
            <a:endParaRPr lang="en-US" sz="4000" dirty="0"/>
          </a:p>
        </p:txBody>
      </p:sp>
      <p:cxnSp>
        <p:nvCxnSpPr>
          <p:cNvPr id="17" name="Straight Connector 16"/>
          <p:cNvCxnSpPr/>
          <p:nvPr/>
        </p:nvCxnSpPr>
        <p:spPr>
          <a:xfrm>
            <a:off x="5105400" y="5638800"/>
            <a:ext cx="37338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34000" y="2971800"/>
            <a:ext cx="3200400" cy="6096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858000" y="1447800"/>
            <a:ext cx="152400" cy="373380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562600" y="1752600"/>
            <a:ext cx="2971800" cy="33528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38200" y="5867400"/>
            <a:ext cx="2590800" cy="646331"/>
          </a:xfrm>
          <a:prstGeom prst="rect">
            <a:avLst/>
          </a:prstGeom>
          <a:noFill/>
        </p:spPr>
        <p:txBody>
          <a:bodyPr wrap="square" rtlCol="0">
            <a:spAutoFit/>
          </a:bodyPr>
          <a:lstStyle/>
          <a:p>
            <a:r>
              <a:rPr lang="en-US" b="1" dirty="0" smtClean="0">
                <a:solidFill>
                  <a:srgbClr val="FF0000"/>
                </a:solidFill>
              </a:rPr>
              <a:t>Tank of Gasoline</a:t>
            </a:r>
            <a:r>
              <a:rPr lang="en-US" dirty="0" smtClean="0"/>
              <a:t/>
            </a:r>
            <a:br>
              <a:rPr lang="en-US" dirty="0" smtClean="0"/>
            </a:br>
            <a:r>
              <a:rPr lang="en-US" b="1" dirty="0" smtClean="0">
                <a:solidFill>
                  <a:srgbClr val="0070C0"/>
                </a:solidFill>
              </a:rPr>
              <a:t>70” Flat Screen Television</a:t>
            </a:r>
            <a:endParaRPr lang="en-US" b="1" dirty="0">
              <a:solidFill>
                <a:srgbClr val="0070C0"/>
              </a:solidFill>
            </a:endParaRPr>
          </a:p>
        </p:txBody>
      </p:sp>
      <p:sp>
        <p:nvSpPr>
          <p:cNvPr id="26" name="TextBox 25"/>
          <p:cNvSpPr txBox="1"/>
          <p:nvPr/>
        </p:nvSpPr>
        <p:spPr>
          <a:xfrm>
            <a:off x="5486400" y="5715000"/>
            <a:ext cx="2590800" cy="923330"/>
          </a:xfrm>
          <a:prstGeom prst="rect">
            <a:avLst/>
          </a:prstGeom>
          <a:noFill/>
        </p:spPr>
        <p:txBody>
          <a:bodyPr wrap="square" rtlCol="0">
            <a:spAutoFit/>
          </a:bodyPr>
          <a:lstStyle/>
          <a:p>
            <a:r>
              <a:rPr lang="en-US" b="1" dirty="0" smtClean="0">
                <a:solidFill>
                  <a:schemeClr val="accent6">
                    <a:lumMod val="75000"/>
                  </a:schemeClr>
                </a:solidFill>
              </a:rPr>
              <a:t>Asthma Inhaler</a:t>
            </a:r>
          </a:p>
          <a:p>
            <a:r>
              <a:rPr lang="en-US" b="1" dirty="0" smtClean="0">
                <a:solidFill>
                  <a:srgbClr val="00B050"/>
                </a:solidFill>
              </a:rPr>
              <a:t>Disney Themed Bird Bath</a:t>
            </a:r>
          </a:p>
          <a:p>
            <a:r>
              <a:rPr lang="en-US" b="1" dirty="0" smtClean="0">
                <a:solidFill>
                  <a:srgbClr val="FFFF00"/>
                </a:solidFill>
                <a:effectLst>
                  <a:outerShdw blurRad="38100" dist="38100" dir="2700000" algn="tl">
                    <a:srgbClr val="000000">
                      <a:alpha val="43137"/>
                    </a:srgbClr>
                  </a:outerShdw>
                </a:effectLst>
              </a:rPr>
              <a:t>Customized T-Shirts</a:t>
            </a:r>
            <a:endParaRPr lang="en-US" b="1"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36866"/>
            <a:ext cx="1066800" cy="4525963"/>
          </a:xfrm>
        </p:spPr>
        <p:txBody>
          <a:bodyPr>
            <a:normAutofit/>
          </a:bodyPr>
          <a:lstStyle/>
          <a:p>
            <a:r>
              <a:rPr lang="en-US" sz="2000" dirty="0" smtClean="0"/>
              <a:t>$140</a:t>
            </a:r>
          </a:p>
          <a:p>
            <a:r>
              <a:rPr lang="en-US" sz="2000" dirty="0" smtClean="0"/>
              <a:t>$100</a:t>
            </a:r>
          </a:p>
          <a:p>
            <a:r>
              <a:rPr lang="en-US" sz="2000" dirty="0" smtClean="0"/>
              <a:t>$60</a:t>
            </a:r>
          </a:p>
          <a:p>
            <a:r>
              <a:rPr lang="en-US" sz="2000" dirty="0" smtClean="0"/>
              <a:t>$40</a:t>
            </a:r>
          </a:p>
          <a:p>
            <a:r>
              <a:rPr lang="en-US" sz="2000" dirty="0" smtClean="0"/>
              <a:t>$160</a:t>
            </a:r>
          </a:p>
          <a:p>
            <a:r>
              <a:rPr lang="en-US" sz="2000" dirty="0" smtClean="0"/>
              <a:t>$120</a:t>
            </a:r>
            <a:endParaRPr lang="en-US" sz="2000" dirty="0"/>
          </a:p>
        </p:txBody>
      </p:sp>
      <p:pic>
        <p:nvPicPr>
          <p:cNvPr id="4" name="Picture 1" descr="surplus.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457200"/>
            <a:ext cx="7664583"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4585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4525963"/>
          </a:xfrm>
        </p:spPr>
        <p:txBody>
          <a:bodyPr>
            <a:normAutofit lnSpcReduction="10000"/>
          </a:bodyPr>
          <a:lstStyle/>
          <a:p>
            <a:r>
              <a:rPr lang="en-US" dirty="0" smtClean="0"/>
              <a:t>Assume that a heavy frost destroys half of the world’s rice crop and that people use more butter for corn than they do for rice.  What would happen to the markets (graphs) below if this were to happen?</a:t>
            </a:r>
          </a:p>
          <a:p>
            <a:r>
              <a:rPr lang="en-US" dirty="0" smtClean="0"/>
              <a:t>1. Rice</a:t>
            </a:r>
            <a:br>
              <a:rPr lang="en-US" dirty="0" smtClean="0"/>
            </a:br>
            <a:r>
              <a:rPr lang="en-US" dirty="0" smtClean="0"/>
              <a:t>2. Corn</a:t>
            </a:r>
            <a:br>
              <a:rPr lang="en-US" dirty="0" smtClean="0"/>
            </a:br>
            <a:r>
              <a:rPr lang="en-US" dirty="0" smtClean="0"/>
              <a:t>3. Butter</a:t>
            </a:r>
            <a:br>
              <a:rPr lang="en-US" dirty="0" smtClean="0"/>
            </a:br>
            <a:r>
              <a:rPr lang="en-US" dirty="0" smtClean="0"/>
              <a:t>4. Corn Harvesters (farm machinery)</a:t>
            </a:r>
          </a:p>
          <a:p>
            <a:endParaRPr lang="en-US" dirty="0"/>
          </a:p>
        </p:txBody>
      </p:sp>
      <p:cxnSp>
        <p:nvCxnSpPr>
          <p:cNvPr id="4" name="Straight Arrow Connector 3"/>
          <p:cNvCxnSpPr/>
          <p:nvPr/>
        </p:nvCxnSpPr>
        <p:spPr>
          <a:xfrm flipV="1">
            <a:off x="6096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096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6670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6670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724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724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7010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010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57200" y="0"/>
            <a:ext cx="8229600" cy="838200"/>
          </a:xfrm>
        </p:spPr>
        <p:txBody>
          <a:bodyPr/>
          <a:lstStyle/>
          <a:p>
            <a:r>
              <a:rPr lang="en-US" dirty="0" smtClean="0"/>
              <a:t>Related Shifts</a:t>
            </a:r>
            <a:endParaRPr lang="en-US" dirty="0"/>
          </a:p>
        </p:txBody>
      </p:sp>
      <p:cxnSp>
        <p:nvCxnSpPr>
          <p:cNvPr id="14" name="Straight Connector 13"/>
          <p:cNvCxnSpPr/>
          <p:nvPr/>
        </p:nvCxnSpPr>
        <p:spPr>
          <a:xfrm flipH="1">
            <a:off x="12954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H="1">
            <a:off x="8382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Arrow Connector 15"/>
          <p:cNvCxnSpPr/>
          <p:nvPr/>
        </p:nvCxnSpPr>
        <p:spPr>
          <a:xfrm flipH="1">
            <a:off x="1143000" y="55626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a:xfrm>
            <a:off x="5486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a:off x="5029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a:off x="5334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a:off x="3352800" y="51816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2895600" y="51816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a:off x="3200400" y="55626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7772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7315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a:xfrm>
            <a:off x="7620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par>
                                <p:cTn id="8" presetID="22" presetClass="entr" presetSubtype="4"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down)">
                                      <p:cBhvr>
                                        <p:cTn id="10" dur="500"/>
                                        <p:tgtEl>
                                          <p:spTgt spid="15"/>
                                        </p:tgtEl>
                                      </p:cBhvr>
                                    </p:animEffect>
                                  </p:childTnLst>
                                </p:cTn>
                              </p:par>
                              <p:par>
                                <p:cTn id="11" presetID="2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down)">
                                      <p:cBhvr>
                                        <p:cTn id="18" dur="500"/>
                                        <p:tgtEl>
                                          <p:spTgt spid="21"/>
                                        </p:tgtEl>
                                      </p:cBhvr>
                                    </p:animEffect>
                                  </p:childTnLst>
                                </p:cTn>
                              </p:par>
                              <p:par>
                                <p:cTn id="19" presetID="22" presetClass="entr" presetSubtype="4"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wipe(down)">
                                      <p:cBhvr>
                                        <p:cTn id="21" dur="500"/>
                                        <p:tgtEl>
                                          <p:spTgt spid="22"/>
                                        </p:tgtEl>
                                      </p:cBhvr>
                                    </p:animEffect>
                                  </p:childTnLst>
                                </p:cTn>
                              </p:par>
                              <p:par>
                                <p:cTn id="22" presetID="22" presetClass="entr" presetSubtype="4"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wipe(down)">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wipe(down)">
                                      <p:cBhvr>
                                        <p:cTn id="29" dur="500"/>
                                        <p:tgtEl>
                                          <p:spTgt spid="18"/>
                                        </p:tgtEl>
                                      </p:cBhvr>
                                    </p:animEffect>
                                  </p:childTnLst>
                                </p:cTn>
                              </p:par>
                              <p:par>
                                <p:cTn id="30" presetID="22" presetClass="entr" presetSubtype="4"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down)">
                                      <p:cBhvr>
                                        <p:cTn id="32" dur="500"/>
                                        <p:tgtEl>
                                          <p:spTgt spid="19"/>
                                        </p:tgtEl>
                                      </p:cBhvr>
                                    </p:animEffect>
                                  </p:childTnLst>
                                </p:cTn>
                              </p:par>
                              <p:par>
                                <p:cTn id="33" presetID="22" presetClass="entr" presetSubtype="4"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down)">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down)">
                                      <p:cBhvr>
                                        <p:cTn id="40" dur="500"/>
                                        <p:tgtEl>
                                          <p:spTgt spid="24"/>
                                        </p:tgtEl>
                                      </p:cBhvr>
                                    </p:animEffect>
                                  </p:childTnLst>
                                </p:cTn>
                              </p:par>
                              <p:par>
                                <p:cTn id="41" presetID="22" presetClass="entr" presetSubtype="4"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par>
                                <p:cTn id="44" presetID="22" presetClass="entr" presetSubtype="4" fill="hold" nodeType="with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wipe(down)">
                                      <p:cBhvr>
                                        <p:cTn id="4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2014</TotalTime>
  <Words>730</Words>
  <Application>Microsoft Office PowerPoint</Application>
  <PresentationFormat>On-screen Show (4:3)</PresentationFormat>
  <Paragraphs>89</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Supply and Demand Application</vt:lpstr>
      <vt:lpstr>PowerPoint Presentation</vt:lpstr>
      <vt:lpstr>Demand and Supply Shifts</vt:lpstr>
      <vt:lpstr>PowerPoint Presentation</vt:lpstr>
      <vt:lpstr>PowerPoint Presentation</vt:lpstr>
      <vt:lpstr>PowerPoint Presentation</vt:lpstr>
      <vt:lpstr>Elasticity: Describe why each is what it is…</vt:lpstr>
      <vt:lpstr>PowerPoint Presentation</vt:lpstr>
      <vt:lpstr>Related Shifts</vt:lpstr>
      <vt:lpstr>Related Shifts</vt:lpstr>
      <vt:lpstr>Related Shifts</vt:lpstr>
      <vt:lpstr>Related Shifts</vt:lpstr>
      <vt:lpstr>Following Price</vt:lpstr>
      <vt:lpstr>Why do bars charge patrons for water but give them peanuts for free?</vt:lpstr>
      <vt:lpstr>Florida Citrus Shifts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 and Demand Review</dc:title>
  <dc:creator>jeffrey_bale</dc:creator>
  <cp:lastModifiedBy>Bale, Jeffrey</cp:lastModifiedBy>
  <cp:revision>59</cp:revision>
  <dcterms:created xsi:type="dcterms:W3CDTF">2013-02-25T05:09:47Z</dcterms:created>
  <dcterms:modified xsi:type="dcterms:W3CDTF">2020-02-24T19:12:12Z</dcterms:modified>
</cp:coreProperties>
</file>