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8" r:id="rId3"/>
    <p:sldId id="267" r:id="rId4"/>
    <p:sldId id="257" r:id="rId5"/>
    <p:sldId id="258" r:id="rId6"/>
    <p:sldId id="259" r:id="rId7"/>
    <p:sldId id="266" r:id="rId8"/>
    <p:sldId id="271" r:id="rId9"/>
    <p:sldId id="270" r:id="rId10"/>
    <p:sldId id="262" r:id="rId11"/>
    <p:sldId id="269" r:id="rId12"/>
    <p:sldId id="263" r:id="rId13"/>
    <p:sldId id="273" r:id="rId14"/>
    <p:sldId id="264" r:id="rId15"/>
    <p:sldId id="272" r:id="rId16"/>
    <p:sldId id="26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45" autoAdjust="0"/>
    <p:restoredTop sz="94660"/>
  </p:normalViewPr>
  <p:slideViewPr>
    <p:cSldViewPr>
      <p:cViewPr varScale="1">
        <p:scale>
          <a:sx n="89" d="100"/>
          <a:sy n="89" d="100"/>
        </p:scale>
        <p:origin x="1243"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A73E2A-E23B-464B-8E7C-D7EDE95C7F6F}" type="datetimeFigureOut">
              <a:rPr lang="en-US" smtClean="0"/>
              <a:pPr/>
              <a:t>3/2/2022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4B82B2-1FF3-4986-B188-A3C998FF5D93}" type="slidenum">
              <a:rPr lang="en-US" smtClean="0"/>
              <a:pPr/>
              <a:t>‹#›</a:t>
            </a:fld>
            <a:endParaRPr lang="en-US"/>
          </a:p>
        </p:txBody>
      </p:sp>
    </p:spTree>
    <p:extLst>
      <p:ext uri="{BB962C8B-B14F-4D97-AF65-F5344CB8AC3E}">
        <p14:creationId xmlns:p14="http://schemas.microsoft.com/office/powerpoint/2010/main" val="1943096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95DF53-DE6A-46AF-97C4-063B635E7193}" type="slidenum">
              <a:rPr lang="en-US" smtClean="0"/>
              <a:pPr/>
              <a:t>14</a:t>
            </a:fld>
            <a:endParaRPr lang="en-US"/>
          </a:p>
        </p:txBody>
      </p:sp>
    </p:spTree>
    <p:extLst>
      <p:ext uri="{BB962C8B-B14F-4D97-AF65-F5344CB8AC3E}">
        <p14:creationId xmlns:p14="http://schemas.microsoft.com/office/powerpoint/2010/main" val="396427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D6ECDA-14C8-4A07-8F08-9550C88CE871}" type="datetimeFigureOut">
              <a:rPr lang="en-US" smtClean="0"/>
              <a:pPr/>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D6ECDA-14C8-4A07-8F08-9550C88CE871}" type="datetimeFigureOut">
              <a:rPr lang="en-US" smtClean="0"/>
              <a:pPr/>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D6ECDA-14C8-4A07-8F08-9550C88CE871}" type="datetimeFigureOut">
              <a:rPr lang="en-US" smtClean="0"/>
              <a:pPr/>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D6ECDA-14C8-4A07-8F08-9550C88CE871}" type="datetimeFigureOut">
              <a:rPr lang="en-US" smtClean="0"/>
              <a:pPr/>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D6ECDA-14C8-4A07-8F08-9550C88CE871}" type="datetimeFigureOut">
              <a:rPr lang="en-US" smtClean="0"/>
              <a:pPr/>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D6ECDA-14C8-4A07-8F08-9550C88CE871}" type="datetimeFigureOut">
              <a:rPr lang="en-US" smtClean="0"/>
              <a:pPr/>
              <a:t>3/2/2022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D6ECDA-14C8-4A07-8F08-9550C88CE871}" type="datetimeFigureOut">
              <a:rPr lang="en-US" smtClean="0"/>
              <a:pPr/>
              <a:t>3/2/2022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D6ECDA-14C8-4A07-8F08-9550C88CE871}" type="datetimeFigureOut">
              <a:rPr lang="en-US" smtClean="0"/>
              <a:pPr/>
              <a:t>3/2/2022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D6ECDA-14C8-4A07-8F08-9550C88CE871}" type="datetimeFigureOut">
              <a:rPr lang="en-US" smtClean="0"/>
              <a:pPr/>
              <a:t>3/2/2022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6ECDA-14C8-4A07-8F08-9550C88CE871}" type="datetimeFigureOut">
              <a:rPr lang="en-US" smtClean="0"/>
              <a:pPr/>
              <a:t>3/2/2022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6ECDA-14C8-4A07-8F08-9550C88CE871}" type="datetimeFigureOut">
              <a:rPr lang="en-US" smtClean="0"/>
              <a:pPr/>
              <a:t>3/2/2022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C4B85D-98DC-4E40-96A5-583CD0946F0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D6ECDA-14C8-4A07-8F08-9550C88CE871}" type="datetimeFigureOut">
              <a:rPr lang="en-US" smtClean="0"/>
              <a:pPr/>
              <a:t>3/2/2022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C4B85D-98DC-4E40-96A5-583CD0946F0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wmf"/><Relationship Id="rId5" Type="http://schemas.openxmlformats.org/officeDocument/2006/relationships/image" Target="../media/image6.png"/><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470025"/>
          </a:xfrm>
        </p:spPr>
        <p:txBody>
          <a:bodyPr/>
          <a:lstStyle/>
          <a:p>
            <a:r>
              <a:rPr lang="en-US" b="1" dirty="0" smtClean="0"/>
              <a:t>Supply and Demand Application</a:t>
            </a:r>
            <a:endParaRPr lang="en-US" b="1" dirty="0"/>
          </a:p>
        </p:txBody>
      </p:sp>
      <p:pic>
        <p:nvPicPr>
          <p:cNvPr id="1026" name="Picture 2" descr="C:\Users\jeffrey_bale\AppData\Local\Microsoft\Windows\Temporary Internet Files\Content.IE5\CW7YHZEZ\MC900055113[1].wmf"/>
          <p:cNvPicPr>
            <a:picLocks noChangeAspect="1" noChangeArrowheads="1"/>
          </p:cNvPicPr>
          <p:nvPr/>
        </p:nvPicPr>
        <p:blipFill>
          <a:blip r:embed="rId2" cstate="print"/>
          <a:srcRect/>
          <a:stretch>
            <a:fillRect/>
          </a:stretch>
        </p:blipFill>
        <p:spPr bwMode="auto">
          <a:xfrm>
            <a:off x="1676400" y="2209800"/>
            <a:ext cx="5758382" cy="391235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r>
              <a:rPr lang="en-US" dirty="0" smtClean="0"/>
              <a:t>Related Shifts</a:t>
            </a:r>
            <a:endParaRPr lang="en-US" dirty="0"/>
          </a:p>
        </p:txBody>
      </p:sp>
      <p:sp>
        <p:nvSpPr>
          <p:cNvPr id="3" name="Content Placeholder 2"/>
          <p:cNvSpPr>
            <a:spLocks noGrp="1"/>
          </p:cNvSpPr>
          <p:nvPr>
            <p:ph idx="1"/>
          </p:nvPr>
        </p:nvSpPr>
        <p:spPr>
          <a:xfrm>
            <a:off x="457200" y="838200"/>
            <a:ext cx="8229600" cy="4525963"/>
          </a:xfrm>
        </p:spPr>
        <p:txBody>
          <a:bodyPr>
            <a:normAutofit lnSpcReduction="10000"/>
          </a:bodyPr>
          <a:lstStyle/>
          <a:p>
            <a:r>
              <a:rPr lang="en-US" dirty="0"/>
              <a:t>Michael Jordan comes out with the Jordan </a:t>
            </a:r>
            <a:r>
              <a:rPr lang="en-US" dirty="0" smtClean="0"/>
              <a:t>XXIX </a:t>
            </a:r>
            <a:r>
              <a:rPr lang="en-US" dirty="0"/>
              <a:t>Nike shoes which are advertised heavily and attract great attention from shoe buyers.  Customers rush to the store to buy up the </a:t>
            </a:r>
            <a:r>
              <a:rPr lang="en-US" dirty="0" err="1"/>
              <a:t>Jordans</a:t>
            </a:r>
            <a:r>
              <a:rPr lang="en-US" dirty="0"/>
              <a:t>.</a:t>
            </a:r>
          </a:p>
          <a:p>
            <a:r>
              <a:rPr lang="en-US" dirty="0"/>
              <a:t>1. Nike Shoes</a:t>
            </a:r>
            <a:br>
              <a:rPr lang="en-US" dirty="0"/>
            </a:br>
            <a:r>
              <a:rPr lang="en-US" dirty="0"/>
              <a:t>2. </a:t>
            </a:r>
            <a:r>
              <a:rPr lang="en-US" dirty="0" smtClean="0"/>
              <a:t>Adidas Shoes</a:t>
            </a:r>
            <a:r>
              <a:rPr lang="en-US" dirty="0"/>
              <a:t/>
            </a:r>
            <a:br>
              <a:rPr lang="en-US" dirty="0"/>
            </a:br>
            <a:r>
              <a:rPr lang="en-US" dirty="0"/>
              <a:t>3. Rubber</a:t>
            </a:r>
            <a:br>
              <a:rPr lang="en-US" dirty="0"/>
            </a:br>
            <a:r>
              <a:rPr lang="en-US" dirty="0"/>
              <a:t>4. </a:t>
            </a:r>
            <a:r>
              <a:rPr lang="en-US" dirty="0" smtClean="0"/>
              <a:t>Matching Jordan Apparel</a:t>
            </a:r>
            <a:endParaRPr lang="en-US" dirty="0"/>
          </a:p>
          <a:p>
            <a:pPr>
              <a:buNone/>
            </a:pPr>
            <a:endParaRPr lang="en-US" dirty="0"/>
          </a:p>
        </p:txBody>
      </p:sp>
      <p:cxnSp>
        <p:nvCxnSpPr>
          <p:cNvPr id="4" name="Straight Arrow Connector 3"/>
          <p:cNvCxnSpPr/>
          <p:nvPr/>
        </p:nvCxnSpPr>
        <p:spPr>
          <a:xfrm flipV="1">
            <a:off x="6096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6096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7432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7432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48006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8006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70104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70104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2954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a:xfrm>
            <a:off x="8382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14" name="Straight Arrow Connector 13"/>
          <p:cNvCxnSpPr/>
          <p:nvPr/>
        </p:nvCxnSpPr>
        <p:spPr>
          <a:xfrm>
            <a:off x="11430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a:off x="29718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a:off x="34290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17" name="Straight Arrow Connector 16"/>
          <p:cNvCxnSpPr/>
          <p:nvPr/>
        </p:nvCxnSpPr>
        <p:spPr>
          <a:xfrm flipH="1">
            <a:off x="32766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54864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Connector 21"/>
          <p:cNvCxnSpPr/>
          <p:nvPr/>
        </p:nvCxnSpPr>
        <p:spPr>
          <a:xfrm>
            <a:off x="50292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3" name="Straight Arrow Connector 22"/>
          <p:cNvCxnSpPr/>
          <p:nvPr/>
        </p:nvCxnSpPr>
        <p:spPr>
          <a:xfrm>
            <a:off x="53340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4" name="TextBox 23"/>
          <p:cNvSpPr txBox="1"/>
          <p:nvPr/>
        </p:nvSpPr>
        <p:spPr>
          <a:xfrm>
            <a:off x="381000" y="6324600"/>
            <a:ext cx="2209800" cy="307777"/>
          </a:xfrm>
          <a:prstGeom prst="rect">
            <a:avLst/>
          </a:prstGeom>
          <a:noFill/>
        </p:spPr>
        <p:txBody>
          <a:bodyPr wrap="square" rtlCol="0">
            <a:spAutoFit/>
          </a:bodyPr>
          <a:lstStyle/>
          <a:p>
            <a:r>
              <a:rPr lang="en-US" sz="1400" dirty="0" smtClean="0">
                <a:solidFill>
                  <a:srgbClr val="FF0000"/>
                </a:solidFill>
              </a:rPr>
              <a:t>Consumer Tastes</a:t>
            </a:r>
            <a:endParaRPr lang="en-US" sz="1400" dirty="0">
              <a:solidFill>
                <a:srgbClr val="FF0000"/>
              </a:solidFill>
            </a:endParaRPr>
          </a:p>
        </p:txBody>
      </p:sp>
      <p:sp>
        <p:nvSpPr>
          <p:cNvPr id="25" name="TextBox 24"/>
          <p:cNvSpPr txBox="1"/>
          <p:nvPr/>
        </p:nvSpPr>
        <p:spPr>
          <a:xfrm>
            <a:off x="2514600" y="6324600"/>
            <a:ext cx="2209800" cy="307777"/>
          </a:xfrm>
          <a:prstGeom prst="rect">
            <a:avLst/>
          </a:prstGeom>
          <a:noFill/>
        </p:spPr>
        <p:txBody>
          <a:bodyPr wrap="square" rtlCol="0">
            <a:spAutoFit/>
          </a:bodyPr>
          <a:lstStyle/>
          <a:p>
            <a:r>
              <a:rPr lang="en-US" sz="1400" dirty="0" smtClean="0">
                <a:solidFill>
                  <a:srgbClr val="FF0000"/>
                </a:solidFill>
              </a:rPr>
              <a:t>Price of Substitutes</a:t>
            </a:r>
            <a:endParaRPr lang="en-US" sz="1400" dirty="0">
              <a:solidFill>
                <a:srgbClr val="FF0000"/>
              </a:solidFill>
            </a:endParaRPr>
          </a:p>
        </p:txBody>
      </p:sp>
      <p:sp>
        <p:nvSpPr>
          <p:cNvPr id="26" name="TextBox 25"/>
          <p:cNvSpPr txBox="1"/>
          <p:nvPr/>
        </p:nvSpPr>
        <p:spPr>
          <a:xfrm>
            <a:off x="4724400" y="6324600"/>
            <a:ext cx="2209800" cy="307777"/>
          </a:xfrm>
          <a:prstGeom prst="rect">
            <a:avLst/>
          </a:prstGeom>
          <a:noFill/>
        </p:spPr>
        <p:txBody>
          <a:bodyPr wrap="square" rtlCol="0">
            <a:spAutoFit/>
          </a:bodyPr>
          <a:lstStyle/>
          <a:p>
            <a:r>
              <a:rPr lang="en-US" sz="1400" dirty="0" smtClean="0">
                <a:solidFill>
                  <a:srgbClr val="FF0000"/>
                </a:solidFill>
              </a:rPr>
              <a:t>Expectations</a:t>
            </a:r>
            <a:endParaRPr lang="en-US" sz="1400" dirty="0">
              <a:solidFill>
                <a:srgbClr val="FF0000"/>
              </a:solidFill>
            </a:endParaRPr>
          </a:p>
        </p:txBody>
      </p:sp>
      <p:cxnSp>
        <p:nvCxnSpPr>
          <p:cNvPr id="27" name="Straight Connector 26"/>
          <p:cNvCxnSpPr/>
          <p:nvPr/>
        </p:nvCxnSpPr>
        <p:spPr>
          <a:xfrm>
            <a:off x="76962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a:xfrm>
            <a:off x="72390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9" name="Straight Arrow Connector 28"/>
          <p:cNvCxnSpPr/>
          <p:nvPr/>
        </p:nvCxnSpPr>
        <p:spPr>
          <a:xfrm>
            <a:off x="75438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0" name="TextBox 29"/>
          <p:cNvSpPr txBox="1"/>
          <p:nvPr/>
        </p:nvSpPr>
        <p:spPr>
          <a:xfrm>
            <a:off x="6934200" y="6248400"/>
            <a:ext cx="2209800" cy="307777"/>
          </a:xfrm>
          <a:prstGeom prst="rect">
            <a:avLst/>
          </a:prstGeom>
          <a:noFill/>
        </p:spPr>
        <p:txBody>
          <a:bodyPr wrap="square" rtlCol="0">
            <a:spAutoFit/>
          </a:bodyPr>
          <a:lstStyle/>
          <a:p>
            <a:r>
              <a:rPr lang="en-US" sz="1400" dirty="0" smtClean="0">
                <a:solidFill>
                  <a:srgbClr val="FF0000"/>
                </a:solidFill>
              </a:rPr>
              <a:t>Price of Complements</a:t>
            </a:r>
            <a:endParaRPr lang="en-US" sz="1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par>
                                <p:cTn id="8" presetID="22" presetClass="entr" presetSubtype="4"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down)">
                                      <p:cBhvr>
                                        <p:cTn id="10" dur="500"/>
                                        <p:tgtEl>
                                          <p:spTgt spid="14"/>
                                        </p:tgtEl>
                                      </p:cBhvr>
                                    </p:animEffect>
                                  </p:childTnLst>
                                </p:cTn>
                              </p:par>
                              <p:par>
                                <p:cTn id="11" presetID="22" presetClass="entr" presetSubtype="4"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ipe(down)">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6" fill="hold" grpId="0"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barn(inHorizontal)">
                                      <p:cBhvr>
                                        <p:cTn id="18" dur="500"/>
                                        <p:tgtEl>
                                          <p:spTgt spid="24"/>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down)">
                                      <p:cBhvr>
                                        <p:cTn id="23" dur="500"/>
                                        <p:tgtEl>
                                          <p:spTgt spid="15"/>
                                        </p:tgtEl>
                                      </p:cBhvr>
                                    </p:animEffect>
                                  </p:childTnLst>
                                </p:cTn>
                              </p:par>
                              <p:par>
                                <p:cTn id="24" presetID="22" presetClass="entr" presetSubtype="4" fill="hold"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down)">
                                      <p:cBhvr>
                                        <p:cTn id="26" dur="500"/>
                                        <p:tgtEl>
                                          <p:spTgt spid="16"/>
                                        </p:tgtEl>
                                      </p:cBhvr>
                                    </p:animEffect>
                                  </p:childTnLst>
                                </p:cTn>
                              </p:par>
                              <p:par>
                                <p:cTn id="27" presetID="22" presetClass="entr" presetSubtype="4"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down)">
                                      <p:cBhvr>
                                        <p:cTn id="29" dur="5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6" fill="hold" grpId="0" nodeType="click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barn(inHorizontal)">
                                      <p:cBhvr>
                                        <p:cTn id="34" dur="500"/>
                                        <p:tgtEl>
                                          <p:spTgt spid="2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wipe(down)">
                                      <p:cBhvr>
                                        <p:cTn id="39" dur="500"/>
                                        <p:tgtEl>
                                          <p:spTgt spid="22"/>
                                        </p:tgtEl>
                                      </p:cBhvr>
                                    </p:animEffect>
                                  </p:childTnLst>
                                </p:cTn>
                              </p:par>
                              <p:par>
                                <p:cTn id="40" presetID="22" presetClass="entr" presetSubtype="4" fill="hold" nodeType="with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down)">
                                      <p:cBhvr>
                                        <p:cTn id="42" dur="500"/>
                                        <p:tgtEl>
                                          <p:spTgt spid="23"/>
                                        </p:tgtEl>
                                      </p:cBhvr>
                                    </p:animEffect>
                                  </p:childTnLst>
                                </p:cTn>
                              </p:par>
                              <p:par>
                                <p:cTn id="43" presetID="22" presetClass="entr" presetSubtype="4" fill="hold" nodeType="with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wipe(down)">
                                      <p:cBhvr>
                                        <p:cTn id="45" dur="500"/>
                                        <p:tgtEl>
                                          <p:spTgt spid="21"/>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6" fill="hold" grpId="0" nodeType="clickEffect">
                                  <p:stCondLst>
                                    <p:cond delay="0"/>
                                  </p:stCondLst>
                                  <p:childTnLst>
                                    <p:set>
                                      <p:cBhvr>
                                        <p:cTn id="49" dur="1" fill="hold">
                                          <p:stCondLst>
                                            <p:cond delay="0"/>
                                          </p:stCondLst>
                                        </p:cTn>
                                        <p:tgtEl>
                                          <p:spTgt spid="26"/>
                                        </p:tgtEl>
                                        <p:attrNameLst>
                                          <p:attrName>style.visibility</p:attrName>
                                        </p:attrNameLst>
                                      </p:cBhvr>
                                      <p:to>
                                        <p:strVal val="visible"/>
                                      </p:to>
                                    </p:set>
                                    <p:animEffect transition="in" filter="barn(inHorizontal)">
                                      <p:cBhvr>
                                        <p:cTn id="50" dur="500"/>
                                        <p:tgtEl>
                                          <p:spTgt spid="26"/>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wipe(down)">
                                      <p:cBhvr>
                                        <p:cTn id="55" dur="500"/>
                                        <p:tgtEl>
                                          <p:spTgt spid="28"/>
                                        </p:tgtEl>
                                      </p:cBhvr>
                                    </p:animEffect>
                                  </p:childTnLst>
                                </p:cTn>
                              </p:par>
                              <p:par>
                                <p:cTn id="56" presetID="22" presetClass="entr" presetSubtype="4" fill="hold" nodeType="withEffect">
                                  <p:stCondLst>
                                    <p:cond delay="0"/>
                                  </p:stCondLst>
                                  <p:childTnLst>
                                    <p:set>
                                      <p:cBhvr>
                                        <p:cTn id="57" dur="1" fill="hold">
                                          <p:stCondLst>
                                            <p:cond delay="0"/>
                                          </p:stCondLst>
                                        </p:cTn>
                                        <p:tgtEl>
                                          <p:spTgt spid="29"/>
                                        </p:tgtEl>
                                        <p:attrNameLst>
                                          <p:attrName>style.visibility</p:attrName>
                                        </p:attrNameLst>
                                      </p:cBhvr>
                                      <p:to>
                                        <p:strVal val="visible"/>
                                      </p:to>
                                    </p:set>
                                    <p:animEffect transition="in" filter="wipe(down)">
                                      <p:cBhvr>
                                        <p:cTn id="58" dur="500"/>
                                        <p:tgtEl>
                                          <p:spTgt spid="29"/>
                                        </p:tgtEl>
                                      </p:cBhvr>
                                    </p:animEffect>
                                  </p:childTnLst>
                                </p:cTn>
                              </p:par>
                              <p:par>
                                <p:cTn id="59" presetID="22" presetClass="entr" presetSubtype="4" fill="hold" nodeType="with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wipe(down)">
                                      <p:cBhvr>
                                        <p:cTn id="61" dur="500"/>
                                        <p:tgtEl>
                                          <p:spTgt spid="27"/>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6" fill="hold" grpId="0" nodeType="clickEffect">
                                  <p:stCondLst>
                                    <p:cond delay="0"/>
                                  </p:stCondLst>
                                  <p:childTnLst>
                                    <p:set>
                                      <p:cBhvr>
                                        <p:cTn id="65" dur="1" fill="hold">
                                          <p:stCondLst>
                                            <p:cond delay="0"/>
                                          </p:stCondLst>
                                        </p:cTn>
                                        <p:tgtEl>
                                          <p:spTgt spid="30"/>
                                        </p:tgtEl>
                                        <p:attrNameLst>
                                          <p:attrName>style.visibility</p:attrName>
                                        </p:attrNameLst>
                                      </p:cBhvr>
                                      <p:to>
                                        <p:strVal val="visible"/>
                                      </p:to>
                                    </p:set>
                                    <p:animEffect transition="in" filter="barn(inHorizontal)">
                                      <p:cBhvr>
                                        <p:cTn id="6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3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08037"/>
            <a:ext cx="8991600" cy="4525963"/>
          </a:xfrm>
        </p:spPr>
        <p:txBody>
          <a:bodyPr>
            <a:normAutofit/>
          </a:bodyPr>
          <a:lstStyle/>
          <a:p>
            <a:r>
              <a:rPr lang="en-US" dirty="0" smtClean="0"/>
              <a:t>Connecticut ships large amounts of apples to all parts of the U.S. by rail.  What would happen to the markets (graphs) below if a hurricane destroyed the apples before they are picked in Connecticut?</a:t>
            </a:r>
          </a:p>
          <a:p>
            <a:r>
              <a:rPr lang="en-US" sz="2600" dirty="0" smtClean="0"/>
              <a:t>1. Apples</a:t>
            </a:r>
            <a:br>
              <a:rPr lang="en-US" sz="2600" dirty="0" smtClean="0"/>
            </a:br>
            <a:r>
              <a:rPr lang="en-US" sz="2600" dirty="0" smtClean="0"/>
              <a:t>2. Land devoted to apple orchards in the state of Washington</a:t>
            </a:r>
            <a:br>
              <a:rPr lang="en-US" sz="2600" dirty="0" smtClean="0"/>
            </a:br>
            <a:r>
              <a:rPr lang="en-US" sz="2600" dirty="0" smtClean="0"/>
              <a:t>3. Pears</a:t>
            </a:r>
            <a:br>
              <a:rPr lang="en-US" sz="2600" dirty="0" smtClean="0"/>
            </a:br>
            <a:r>
              <a:rPr lang="en-US" sz="2600" dirty="0" smtClean="0"/>
              <a:t>4. Apple Pies</a:t>
            </a:r>
          </a:p>
          <a:p>
            <a:endParaRPr lang="en-US" dirty="0"/>
          </a:p>
        </p:txBody>
      </p:sp>
      <p:sp>
        <p:nvSpPr>
          <p:cNvPr id="4" name="Title 1"/>
          <p:cNvSpPr>
            <a:spLocks noGrp="1"/>
          </p:cNvSpPr>
          <p:nvPr>
            <p:ph type="title"/>
          </p:nvPr>
        </p:nvSpPr>
        <p:spPr>
          <a:xfrm>
            <a:off x="457200" y="0"/>
            <a:ext cx="8229600" cy="838200"/>
          </a:xfrm>
        </p:spPr>
        <p:txBody>
          <a:bodyPr/>
          <a:lstStyle/>
          <a:p>
            <a:r>
              <a:rPr lang="en-US" dirty="0" smtClean="0"/>
              <a:t>Related Shifts</a:t>
            </a:r>
            <a:endParaRPr lang="en-US" dirty="0"/>
          </a:p>
        </p:txBody>
      </p:sp>
      <p:cxnSp>
        <p:nvCxnSpPr>
          <p:cNvPr id="5" name="Straight Arrow Connector 4"/>
          <p:cNvCxnSpPr/>
          <p:nvPr/>
        </p:nvCxnSpPr>
        <p:spPr>
          <a:xfrm flipV="1">
            <a:off x="762000" y="51816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762000" y="63246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2819400" y="51816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819400" y="63246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4876800" y="51816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876800" y="63246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7162800" y="51816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7162800" y="63246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524000" y="52578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flipH="1">
            <a:off x="1066800" y="52578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7" name="Straight Arrow Connector 16"/>
          <p:cNvCxnSpPr/>
          <p:nvPr/>
        </p:nvCxnSpPr>
        <p:spPr>
          <a:xfrm flipH="1">
            <a:off x="13716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flipH="1">
            <a:off x="7924800" y="53340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flipH="1">
            <a:off x="7467600" y="53340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20" name="Straight Arrow Connector 19"/>
          <p:cNvCxnSpPr/>
          <p:nvPr/>
        </p:nvCxnSpPr>
        <p:spPr>
          <a:xfrm flipH="1">
            <a:off x="7772400" y="57150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3429000" y="53340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Connector 21"/>
          <p:cNvCxnSpPr/>
          <p:nvPr/>
        </p:nvCxnSpPr>
        <p:spPr>
          <a:xfrm>
            <a:off x="2971800" y="53340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a:xfrm>
            <a:off x="5562600" y="53340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a:xfrm>
            <a:off x="5105400" y="53340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9" name="Straight Arrow Connector 28"/>
          <p:cNvCxnSpPr/>
          <p:nvPr/>
        </p:nvCxnSpPr>
        <p:spPr>
          <a:xfrm>
            <a:off x="3276600" y="57150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2" name="Straight Arrow Connector 31"/>
          <p:cNvCxnSpPr/>
          <p:nvPr/>
        </p:nvCxnSpPr>
        <p:spPr>
          <a:xfrm>
            <a:off x="5410200" y="57150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4" name="TextBox 23"/>
          <p:cNvSpPr txBox="1"/>
          <p:nvPr/>
        </p:nvSpPr>
        <p:spPr>
          <a:xfrm>
            <a:off x="457200" y="6400800"/>
            <a:ext cx="2209800" cy="307777"/>
          </a:xfrm>
          <a:prstGeom prst="rect">
            <a:avLst/>
          </a:prstGeom>
          <a:noFill/>
        </p:spPr>
        <p:txBody>
          <a:bodyPr wrap="square" rtlCol="0">
            <a:spAutoFit/>
          </a:bodyPr>
          <a:lstStyle/>
          <a:p>
            <a:r>
              <a:rPr lang="en-US" sz="1400" dirty="0" smtClean="0">
                <a:solidFill>
                  <a:srgbClr val="FF0000"/>
                </a:solidFill>
              </a:rPr>
              <a:t># of Sellers/Productivity</a:t>
            </a:r>
            <a:endParaRPr lang="en-US" sz="1400" dirty="0">
              <a:solidFill>
                <a:srgbClr val="FF0000"/>
              </a:solidFill>
            </a:endParaRPr>
          </a:p>
        </p:txBody>
      </p:sp>
      <p:sp>
        <p:nvSpPr>
          <p:cNvPr id="25" name="TextBox 24"/>
          <p:cNvSpPr txBox="1"/>
          <p:nvPr/>
        </p:nvSpPr>
        <p:spPr>
          <a:xfrm>
            <a:off x="2819400" y="6400800"/>
            <a:ext cx="2209800" cy="307777"/>
          </a:xfrm>
          <a:prstGeom prst="rect">
            <a:avLst/>
          </a:prstGeom>
          <a:noFill/>
        </p:spPr>
        <p:txBody>
          <a:bodyPr wrap="square" rtlCol="0">
            <a:spAutoFit/>
          </a:bodyPr>
          <a:lstStyle/>
          <a:p>
            <a:r>
              <a:rPr lang="en-US" sz="1400" dirty="0" smtClean="0">
                <a:solidFill>
                  <a:srgbClr val="FF0000"/>
                </a:solidFill>
              </a:rPr>
              <a:t>Expectations</a:t>
            </a:r>
            <a:endParaRPr lang="en-US" sz="1400" dirty="0">
              <a:solidFill>
                <a:srgbClr val="FF0000"/>
              </a:solidFill>
            </a:endParaRPr>
          </a:p>
        </p:txBody>
      </p:sp>
      <p:sp>
        <p:nvSpPr>
          <p:cNvPr id="26" name="TextBox 25"/>
          <p:cNvSpPr txBox="1"/>
          <p:nvPr/>
        </p:nvSpPr>
        <p:spPr>
          <a:xfrm>
            <a:off x="4800600" y="6400800"/>
            <a:ext cx="2209800" cy="307777"/>
          </a:xfrm>
          <a:prstGeom prst="rect">
            <a:avLst/>
          </a:prstGeom>
          <a:noFill/>
        </p:spPr>
        <p:txBody>
          <a:bodyPr wrap="square" rtlCol="0">
            <a:spAutoFit/>
          </a:bodyPr>
          <a:lstStyle/>
          <a:p>
            <a:r>
              <a:rPr lang="en-US" sz="1400" dirty="0" smtClean="0">
                <a:solidFill>
                  <a:srgbClr val="FF0000"/>
                </a:solidFill>
              </a:rPr>
              <a:t>Price of Complements</a:t>
            </a:r>
            <a:endParaRPr lang="en-US" sz="1400" dirty="0">
              <a:solidFill>
                <a:srgbClr val="FF0000"/>
              </a:solidFill>
            </a:endParaRPr>
          </a:p>
        </p:txBody>
      </p:sp>
      <p:sp>
        <p:nvSpPr>
          <p:cNvPr id="30" name="TextBox 29"/>
          <p:cNvSpPr txBox="1"/>
          <p:nvPr/>
        </p:nvSpPr>
        <p:spPr>
          <a:xfrm>
            <a:off x="7086600" y="6400800"/>
            <a:ext cx="2209800" cy="307777"/>
          </a:xfrm>
          <a:prstGeom prst="rect">
            <a:avLst/>
          </a:prstGeom>
          <a:noFill/>
        </p:spPr>
        <p:txBody>
          <a:bodyPr wrap="square" rtlCol="0">
            <a:spAutoFit/>
          </a:bodyPr>
          <a:lstStyle/>
          <a:p>
            <a:r>
              <a:rPr lang="en-US" sz="1400" dirty="0" smtClean="0">
                <a:solidFill>
                  <a:srgbClr val="FF0000"/>
                </a:solidFill>
              </a:rPr>
              <a:t>Cost of Inputs</a:t>
            </a:r>
            <a:endParaRPr lang="en-US" sz="1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par>
                                <p:cTn id="8" presetID="22" presetClass="entr" presetSubtype="4"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wipe(down)">
                                      <p:cBhvr>
                                        <p:cTn id="10" dur="500"/>
                                        <p:tgtEl>
                                          <p:spTgt spid="17"/>
                                        </p:tgtEl>
                                      </p:cBhvr>
                                    </p:animEffect>
                                  </p:childTnLst>
                                </p:cTn>
                              </p:par>
                              <p:par>
                                <p:cTn id="11" presetID="2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down)">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wipe(down)">
                                      <p:cBhvr>
                                        <p:cTn id="18" dur="500"/>
                                        <p:tgtEl>
                                          <p:spTgt spid="22"/>
                                        </p:tgtEl>
                                      </p:cBhvr>
                                    </p:animEffect>
                                  </p:childTnLst>
                                </p:cTn>
                              </p:par>
                              <p:par>
                                <p:cTn id="19" presetID="22" presetClass="entr" presetSubtype="4"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down)">
                                      <p:cBhvr>
                                        <p:cTn id="21" dur="500"/>
                                        <p:tgtEl>
                                          <p:spTgt spid="29"/>
                                        </p:tgtEl>
                                      </p:cBhvr>
                                    </p:animEffect>
                                  </p:childTnLst>
                                </p:cTn>
                              </p:par>
                              <p:par>
                                <p:cTn id="22" presetID="22" presetClass="entr" presetSubtype="4" fill="hold" nodeType="with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down)">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down)">
                                      <p:cBhvr>
                                        <p:cTn id="29" dur="500"/>
                                        <p:tgtEl>
                                          <p:spTgt spid="28"/>
                                        </p:tgtEl>
                                      </p:cBhvr>
                                    </p:animEffect>
                                  </p:childTnLst>
                                </p:cTn>
                              </p:par>
                              <p:par>
                                <p:cTn id="30" presetID="22" presetClass="entr" presetSubtype="4" fill="hold"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ipe(down)">
                                      <p:cBhvr>
                                        <p:cTn id="32" dur="500"/>
                                        <p:tgtEl>
                                          <p:spTgt spid="32"/>
                                        </p:tgtEl>
                                      </p:cBhvr>
                                    </p:animEffect>
                                  </p:childTnLst>
                                </p:cTn>
                              </p:par>
                              <p:par>
                                <p:cTn id="33" presetID="22" presetClass="entr" presetSubtype="4" fill="hold" nodeType="with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down)">
                                      <p:cBhvr>
                                        <p:cTn id="35" dur="500"/>
                                        <p:tgtEl>
                                          <p:spTgt spid="27"/>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wipe(down)">
                                      <p:cBhvr>
                                        <p:cTn id="40" dur="500"/>
                                        <p:tgtEl>
                                          <p:spTgt spid="19"/>
                                        </p:tgtEl>
                                      </p:cBhvr>
                                    </p:animEffect>
                                  </p:childTnLst>
                                </p:cTn>
                              </p:par>
                              <p:par>
                                <p:cTn id="41" presetID="22" presetClass="entr" presetSubtype="4" fill="hold" nodeType="with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wipe(down)">
                                      <p:cBhvr>
                                        <p:cTn id="43" dur="500"/>
                                        <p:tgtEl>
                                          <p:spTgt spid="20"/>
                                        </p:tgtEl>
                                      </p:cBhvr>
                                    </p:animEffect>
                                  </p:childTnLst>
                                </p:cTn>
                              </p:par>
                              <p:par>
                                <p:cTn id="44" presetID="22" presetClass="entr" presetSubtype="4" fill="hold"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ipe(down)">
                                      <p:cBhvr>
                                        <p:cTn id="46" dur="500"/>
                                        <p:tgtEl>
                                          <p:spTgt spid="18"/>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6"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barn(inHorizontal)">
                                      <p:cBhvr>
                                        <p:cTn id="51" dur="500"/>
                                        <p:tgtEl>
                                          <p:spTgt spid="24"/>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6" fill="hold" grpId="0" nodeType="click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barn(inHorizontal)">
                                      <p:cBhvr>
                                        <p:cTn id="56" dur="500"/>
                                        <p:tgtEl>
                                          <p:spTgt spid="25"/>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6"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barn(inHorizontal)">
                                      <p:cBhvr>
                                        <p:cTn id="61" dur="500"/>
                                        <p:tgtEl>
                                          <p:spTgt spid="26"/>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6" fill="hold" grpId="0" nodeType="clickEffect">
                                  <p:stCondLst>
                                    <p:cond delay="0"/>
                                  </p:stCondLst>
                                  <p:childTnLst>
                                    <p:set>
                                      <p:cBhvr>
                                        <p:cTn id="65" dur="1" fill="hold">
                                          <p:stCondLst>
                                            <p:cond delay="0"/>
                                          </p:stCondLst>
                                        </p:cTn>
                                        <p:tgtEl>
                                          <p:spTgt spid="30"/>
                                        </p:tgtEl>
                                        <p:attrNameLst>
                                          <p:attrName>style.visibility</p:attrName>
                                        </p:attrNameLst>
                                      </p:cBhvr>
                                      <p:to>
                                        <p:strVal val="visible"/>
                                      </p:to>
                                    </p:set>
                                    <p:animEffect transition="in" filter="barn(inHorizontal)">
                                      <p:cBhvr>
                                        <p:cTn id="6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876800"/>
          </a:xfrm>
        </p:spPr>
        <p:txBody>
          <a:bodyPr>
            <a:noAutofit/>
          </a:bodyPr>
          <a:lstStyle/>
          <a:p>
            <a:r>
              <a:rPr lang="en-US" sz="2300" dirty="0" smtClean="0"/>
              <a:t>Product:  Footballs</a:t>
            </a:r>
          </a:p>
          <a:p>
            <a:r>
              <a:rPr lang="en-US" sz="2300" dirty="0" smtClean="0"/>
              <a:t>Fall comes around and football fever is in the air.  Consumers watch a ton of football and many are now interested in buying a football of their own.  Unfortunately for producers trying to capitalize on this new market, a shortage of leather causes a huge upswing in price.  Just afterwards, Adidas decides to drastically lower the price of their soccer balls leaving consumers with a cheaper option for sporting goods and fewer footballs are purchased that when the Fall started.  Fortunately for producers, the government removes a regulation that caused leather manufacturing to take longer than it once had, vastly speeding up production.  This is combined with a new advertising campaign that features many unpopular celebrities with footballs that backfires and discourages people to buy footballs. As winter rolls around, consumers find new interests in hockey gear and football sales plummet again.</a:t>
            </a:r>
            <a:endParaRPr lang="en-US" sz="2300" dirty="0"/>
          </a:p>
        </p:txBody>
      </p:sp>
      <p:sp>
        <p:nvSpPr>
          <p:cNvPr id="4" name="Title 1"/>
          <p:cNvSpPr>
            <a:spLocks noGrp="1"/>
          </p:cNvSpPr>
          <p:nvPr>
            <p:ph type="title"/>
          </p:nvPr>
        </p:nvSpPr>
        <p:spPr>
          <a:xfrm>
            <a:off x="457200" y="0"/>
            <a:ext cx="8229600" cy="838200"/>
          </a:xfrm>
        </p:spPr>
        <p:txBody>
          <a:bodyPr/>
          <a:lstStyle/>
          <a:p>
            <a:r>
              <a:rPr lang="en-US" dirty="0" smtClean="0"/>
              <a:t>Following Price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533400" y="762000"/>
            <a:ext cx="76200" cy="5257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533400" y="6019800"/>
            <a:ext cx="78486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6200" y="2667000"/>
            <a:ext cx="381000" cy="369332"/>
          </a:xfrm>
          <a:prstGeom prst="rect">
            <a:avLst/>
          </a:prstGeom>
          <a:noFill/>
        </p:spPr>
        <p:txBody>
          <a:bodyPr wrap="square" rtlCol="0">
            <a:spAutoFit/>
          </a:bodyPr>
          <a:lstStyle/>
          <a:p>
            <a:r>
              <a:rPr lang="en-US" dirty="0" smtClean="0"/>
              <a:t>$</a:t>
            </a:r>
            <a:endParaRPr lang="en-US" dirty="0"/>
          </a:p>
        </p:txBody>
      </p:sp>
      <p:sp>
        <p:nvSpPr>
          <p:cNvPr id="10" name="TextBox 9"/>
          <p:cNvSpPr txBox="1"/>
          <p:nvPr/>
        </p:nvSpPr>
        <p:spPr>
          <a:xfrm>
            <a:off x="4114800" y="6248400"/>
            <a:ext cx="381000" cy="369332"/>
          </a:xfrm>
          <a:prstGeom prst="rect">
            <a:avLst/>
          </a:prstGeom>
          <a:noFill/>
        </p:spPr>
        <p:txBody>
          <a:bodyPr wrap="square" rtlCol="0">
            <a:spAutoFit/>
          </a:bodyPr>
          <a:lstStyle/>
          <a:p>
            <a:r>
              <a:rPr lang="en-US" dirty="0" smtClean="0"/>
              <a:t>#</a:t>
            </a:r>
            <a:endParaRPr lang="en-US" dirty="0"/>
          </a:p>
        </p:txBody>
      </p:sp>
      <p:cxnSp>
        <p:nvCxnSpPr>
          <p:cNvPr id="12" name="Straight Connector 11"/>
          <p:cNvCxnSpPr/>
          <p:nvPr/>
        </p:nvCxnSpPr>
        <p:spPr>
          <a:xfrm>
            <a:off x="2743200" y="1905000"/>
            <a:ext cx="3352800" cy="3657600"/>
          </a:xfrm>
          <a:prstGeom prst="line">
            <a:avLst/>
          </a:prstGeom>
          <a:ln w="28575"/>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V="1">
            <a:off x="2438400" y="1828800"/>
            <a:ext cx="3581400" cy="3733800"/>
          </a:xfrm>
          <a:prstGeom prst="line">
            <a:avLst/>
          </a:prstGeom>
          <a:ln w="28575"/>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2209800" y="5562600"/>
            <a:ext cx="228600" cy="276999"/>
          </a:xfrm>
          <a:prstGeom prst="rect">
            <a:avLst/>
          </a:prstGeom>
          <a:noFill/>
        </p:spPr>
        <p:txBody>
          <a:bodyPr wrap="square" lIns="0" tIns="0" rIns="0" bIns="0" rtlCol="0">
            <a:spAutoFit/>
          </a:bodyPr>
          <a:lstStyle/>
          <a:p>
            <a:r>
              <a:rPr lang="en-US" dirty="0" smtClean="0"/>
              <a:t>S1</a:t>
            </a:r>
            <a:endParaRPr lang="en-US" dirty="0"/>
          </a:p>
        </p:txBody>
      </p:sp>
      <p:sp>
        <p:nvSpPr>
          <p:cNvPr id="19" name="TextBox 18"/>
          <p:cNvSpPr txBox="1"/>
          <p:nvPr/>
        </p:nvSpPr>
        <p:spPr>
          <a:xfrm>
            <a:off x="1371600" y="5562600"/>
            <a:ext cx="228600" cy="276999"/>
          </a:xfrm>
          <a:prstGeom prst="rect">
            <a:avLst/>
          </a:prstGeom>
          <a:noFill/>
        </p:spPr>
        <p:txBody>
          <a:bodyPr wrap="square" lIns="0" tIns="0" rIns="0" bIns="0" rtlCol="0">
            <a:spAutoFit/>
          </a:bodyPr>
          <a:lstStyle/>
          <a:p>
            <a:r>
              <a:rPr lang="en-US" dirty="0" smtClean="0"/>
              <a:t>S2</a:t>
            </a:r>
            <a:endParaRPr lang="en-US" dirty="0"/>
          </a:p>
        </p:txBody>
      </p:sp>
      <p:sp>
        <p:nvSpPr>
          <p:cNvPr id="20" name="TextBox 19"/>
          <p:cNvSpPr txBox="1"/>
          <p:nvPr/>
        </p:nvSpPr>
        <p:spPr>
          <a:xfrm>
            <a:off x="3048000" y="5562600"/>
            <a:ext cx="228600" cy="276999"/>
          </a:xfrm>
          <a:prstGeom prst="rect">
            <a:avLst/>
          </a:prstGeom>
          <a:noFill/>
        </p:spPr>
        <p:txBody>
          <a:bodyPr wrap="square" lIns="0" tIns="0" rIns="0" bIns="0" rtlCol="0">
            <a:spAutoFit/>
          </a:bodyPr>
          <a:lstStyle/>
          <a:p>
            <a:r>
              <a:rPr lang="en-US" dirty="0" smtClean="0"/>
              <a:t>S3</a:t>
            </a:r>
            <a:endParaRPr lang="en-US" dirty="0"/>
          </a:p>
        </p:txBody>
      </p:sp>
      <p:sp>
        <p:nvSpPr>
          <p:cNvPr id="21" name="TextBox 20"/>
          <p:cNvSpPr txBox="1"/>
          <p:nvPr/>
        </p:nvSpPr>
        <p:spPr>
          <a:xfrm>
            <a:off x="6096000" y="5562600"/>
            <a:ext cx="304800" cy="276999"/>
          </a:xfrm>
          <a:prstGeom prst="rect">
            <a:avLst/>
          </a:prstGeom>
          <a:noFill/>
        </p:spPr>
        <p:txBody>
          <a:bodyPr wrap="square" lIns="0" tIns="0" rIns="0" bIns="0" rtlCol="0">
            <a:spAutoFit/>
          </a:bodyPr>
          <a:lstStyle/>
          <a:p>
            <a:r>
              <a:rPr lang="en-US" dirty="0" smtClean="0"/>
              <a:t>D1</a:t>
            </a:r>
            <a:endParaRPr lang="en-US" dirty="0"/>
          </a:p>
        </p:txBody>
      </p:sp>
      <p:sp>
        <p:nvSpPr>
          <p:cNvPr id="22" name="TextBox 21"/>
          <p:cNvSpPr txBox="1"/>
          <p:nvPr/>
        </p:nvSpPr>
        <p:spPr>
          <a:xfrm>
            <a:off x="6629400" y="5562600"/>
            <a:ext cx="304800" cy="276999"/>
          </a:xfrm>
          <a:prstGeom prst="rect">
            <a:avLst/>
          </a:prstGeom>
          <a:noFill/>
        </p:spPr>
        <p:txBody>
          <a:bodyPr wrap="square" lIns="0" tIns="0" rIns="0" bIns="0" rtlCol="0">
            <a:spAutoFit/>
          </a:bodyPr>
          <a:lstStyle/>
          <a:p>
            <a:r>
              <a:rPr lang="en-US" dirty="0" smtClean="0"/>
              <a:t>D2</a:t>
            </a:r>
            <a:endParaRPr lang="en-US" dirty="0"/>
          </a:p>
        </p:txBody>
      </p:sp>
      <p:sp>
        <p:nvSpPr>
          <p:cNvPr id="23" name="TextBox 22"/>
          <p:cNvSpPr txBox="1"/>
          <p:nvPr/>
        </p:nvSpPr>
        <p:spPr>
          <a:xfrm>
            <a:off x="5410200" y="5638800"/>
            <a:ext cx="304800" cy="276999"/>
          </a:xfrm>
          <a:prstGeom prst="rect">
            <a:avLst/>
          </a:prstGeom>
          <a:noFill/>
        </p:spPr>
        <p:txBody>
          <a:bodyPr wrap="square" lIns="0" tIns="0" rIns="0" bIns="0" rtlCol="0">
            <a:spAutoFit/>
          </a:bodyPr>
          <a:lstStyle/>
          <a:p>
            <a:r>
              <a:rPr lang="en-US" dirty="0" smtClean="0"/>
              <a:t>D3</a:t>
            </a:r>
            <a:endParaRPr lang="en-US" dirty="0"/>
          </a:p>
        </p:txBody>
      </p:sp>
      <p:sp>
        <p:nvSpPr>
          <p:cNvPr id="24" name="TextBox 23"/>
          <p:cNvSpPr txBox="1"/>
          <p:nvPr/>
        </p:nvSpPr>
        <p:spPr>
          <a:xfrm>
            <a:off x="4419600" y="3581400"/>
            <a:ext cx="152400" cy="123111"/>
          </a:xfrm>
          <a:prstGeom prst="rect">
            <a:avLst/>
          </a:prstGeom>
          <a:noFill/>
        </p:spPr>
        <p:txBody>
          <a:bodyPr wrap="square" lIns="0" tIns="0" rIns="0" bIns="0" rtlCol="0">
            <a:spAutoFit/>
          </a:bodyPr>
          <a:lstStyle/>
          <a:p>
            <a:r>
              <a:rPr lang="en-US" sz="800" dirty="0" smtClean="0"/>
              <a:t>E1</a:t>
            </a:r>
            <a:endParaRPr lang="en-US" sz="800" dirty="0"/>
          </a:p>
        </p:txBody>
      </p:sp>
      <p:cxnSp>
        <p:nvCxnSpPr>
          <p:cNvPr id="25" name="Straight Connector 24"/>
          <p:cNvCxnSpPr/>
          <p:nvPr/>
        </p:nvCxnSpPr>
        <p:spPr>
          <a:xfrm>
            <a:off x="3429000" y="1905000"/>
            <a:ext cx="3352800" cy="3657600"/>
          </a:xfrm>
          <a:prstGeom prst="line">
            <a:avLst/>
          </a:prstGeom>
          <a:ln w="28575"/>
        </p:spPr>
        <p:style>
          <a:lnRef idx="1">
            <a:schemeClr val="dk1"/>
          </a:lnRef>
          <a:fillRef idx="0">
            <a:schemeClr val="dk1"/>
          </a:fillRef>
          <a:effectRef idx="0">
            <a:schemeClr val="dk1"/>
          </a:effectRef>
          <a:fontRef idx="minor">
            <a:schemeClr val="tx1"/>
          </a:fontRef>
        </p:style>
      </p:cxnSp>
      <p:sp>
        <p:nvSpPr>
          <p:cNvPr id="26" name="TextBox 25"/>
          <p:cNvSpPr txBox="1"/>
          <p:nvPr/>
        </p:nvSpPr>
        <p:spPr>
          <a:xfrm>
            <a:off x="4724400" y="3200400"/>
            <a:ext cx="152400" cy="123111"/>
          </a:xfrm>
          <a:prstGeom prst="rect">
            <a:avLst/>
          </a:prstGeom>
          <a:noFill/>
        </p:spPr>
        <p:txBody>
          <a:bodyPr wrap="square" lIns="0" tIns="0" rIns="0" bIns="0" rtlCol="0">
            <a:spAutoFit/>
          </a:bodyPr>
          <a:lstStyle/>
          <a:p>
            <a:r>
              <a:rPr lang="en-US" sz="800" dirty="0" smtClean="0"/>
              <a:t>E2</a:t>
            </a:r>
            <a:endParaRPr lang="en-US" sz="800" dirty="0"/>
          </a:p>
        </p:txBody>
      </p:sp>
      <p:sp>
        <p:nvSpPr>
          <p:cNvPr id="27" name="TextBox 26"/>
          <p:cNvSpPr txBox="1"/>
          <p:nvPr/>
        </p:nvSpPr>
        <p:spPr>
          <a:xfrm>
            <a:off x="6781800" y="609600"/>
            <a:ext cx="1905000" cy="369332"/>
          </a:xfrm>
          <a:prstGeom prst="rect">
            <a:avLst/>
          </a:prstGeom>
          <a:noFill/>
        </p:spPr>
        <p:txBody>
          <a:bodyPr wrap="square" rtlCol="0">
            <a:spAutoFit/>
          </a:bodyPr>
          <a:lstStyle/>
          <a:p>
            <a:r>
              <a:rPr lang="en-US" dirty="0" smtClean="0"/>
              <a:t>Product: Footballs</a:t>
            </a:r>
            <a:endParaRPr lang="en-US" dirty="0"/>
          </a:p>
        </p:txBody>
      </p:sp>
      <p:cxnSp>
        <p:nvCxnSpPr>
          <p:cNvPr id="28" name="Straight Connector 27"/>
          <p:cNvCxnSpPr/>
          <p:nvPr/>
        </p:nvCxnSpPr>
        <p:spPr>
          <a:xfrm flipV="1">
            <a:off x="1524000" y="1828800"/>
            <a:ext cx="3581400" cy="3733800"/>
          </a:xfrm>
          <a:prstGeom prst="line">
            <a:avLst/>
          </a:prstGeom>
          <a:ln w="28575"/>
        </p:spPr>
        <p:style>
          <a:lnRef idx="1">
            <a:schemeClr val="dk1"/>
          </a:lnRef>
          <a:fillRef idx="0">
            <a:schemeClr val="dk1"/>
          </a:fillRef>
          <a:effectRef idx="0">
            <a:schemeClr val="dk1"/>
          </a:effectRef>
          <a:fontRef idx="minor">
            <a:schemeClr val="tx1"/>
          </a:fontRef>
        </p:style>
      </p:cxnSp>
      <p:sp>
        <p:nvSpPr>
          <p:cNvPr id="29" name="TextBox 28"/>
          <p:cNvSpPr txBox="1"/>
          <p:nvPr/>
        </p:nvSpPr>
        <p:spPr>
          <a:xfrm>
            <a:off x="4267200" y="2696289"/>
            <a:ext cx="152400" cy="123111"/>
          </a:xfrm>
          <a:prstGeom prst="rect">
            <a:avLst/>
          </a:prstGeom>
          <a:noFill/>
        </p:spPr>
        <p:txBody>
          <a:bodyPr wrap="square" lIns="0" tIns="0" rIns="0" bIns="0" rtlCol="0">
            <a:spAutoFit/>
          </a:bodyPr>
          <a:lstStyle/>
          <a:p>
            <a:r>
              <a:rPr lang="en-US" sz="800" dirty="0" smtClean="0"/>
              <a:t>E3</a:t>
            </a:r>
            <a:endParaRPr lang="en-US" sz="800" dirty="0"/>
          </a:p>
        </p:txBody>
      </p:sp>
      <p:cxnSp>
        <p:nvCxnSpPr>
          <p:cNvPr id="30" name="Straight Connector 29"/>
          <p:cNvCxnSpPr/>
          <p:nvPr/>
        </p:nvCxnSpPr>
        <p:spPr>
          <a:xfrm>
            <a:off x="2057400" y="1981200"/>
            <a:ext cx="3352800" cy="3657600"/>
          </a:xfrm>
          <a:prstGeom prst="line">
            <a:avLst/>
          </a:prstGeom>
          <a:ln w="28575"/>
        </p:spPr>
        <p:style>
          <a:lnRef idx="1">
            <a:schemeClr val="dk1"/>
          </a:lnRef>
          <a:fillRef idx="0">
            <a:schemeClr val="dk1"/>
          </a:fillRef>
          <a:effectRef idx="0">
            <a:schemeClr val="dk1"/>
          </a:effectRef>
          <a:fontRef idx="minor">
            <a:schemeClr val="tx1"/>
          </a:fontRef>
        </p:style>
      </p:cxnSp>
      <p:sp>
        <p:nvSpPr>
          <p:cNvPr id="31" name="TextBox 30"/>
          <p:cNvSpPr txBox="1"/>
          <p:nvPr/>
        </p:nvSpPr>
        <p:spPr>
          <a:xfrm>
            <a:off x="3581400" y="3458289"/>
            <a:ext cx="152400" cy="123111"/>
          </a:xfrm>
          <a:prstGeom prst="rect">
            <a:avLst/>
          </a:prstGeom>
          <a:noFill/>
        </p:spPr>
        <p:txBody>
          <a:bodyPr wrap="square" lIns="0" tIns="0" rIns="0" bIns="0" rtlCol="0">
            <a:spAutoFit/>
          </a:bodyPr>
          <a:lstStyle/>
          <a:p>
            <a:r>
              <a:rPr lang="en-US" sz="800" dirty="0" smtClean="0"/>
              <a:t>E4</a:t>
            </a:r>
            <a:endParaRPr lang="en-US" sz="800" dirty="0"/>
          </a:p>
        </p:txBody>
      </p:sp>
      <p:cxnSp>
        <p:nvCxnSpPr>
          <p:cNvPr id="32" name="Straight Connector 31"/>
          <p:cNvCxnSpPr/>
          <p:nvPr/>
        </p:nvCxnSpPr>
        <p:spPr>
          <a:xfrm flipV="1">
            <a:off x="3200400" y="1828800"/>
            <a:ext cx="3581400" cy="3733800"/>
          </a:xfrm>
          <a:prstGeom prst="line">
            <a:avLst/>
          </a:prstGeom>
          <a:ln w="28575"/>
        </p:spPr>
        <p:style>
          <a:lnRef idx="1">
            <a:schemeClr val="dk1"/>
          </a:lnRef>
          <a:fillRef idx="0">
            <a:schemeClr val="dk1"/>
          </a:fillRef>
          <a:effectRef idx="0">
            <a:schemeClr val="dk1"/>
          </a:effectRef>
          <a:fontRef idx="minor">
            <a:schemeClr val="tx1"/>
          </a:fontRef>
        </p:style>
      </p:cxnSp>
      <p:sp>
        <p:nvSpPr>
          <p:cNvPr id="33" name="TextBox 32"/>
          <p:cNvSpPr txBox="1"/>
          <p:nvPr/>
        </p:nvSpPr>
        <p:spPr>
          <a:xfrm>
            <a:off x="4419600" y="4372689"/>
            <a:ext cx="152400" cy="123111"/>
          </a:xfrm>
          <a:prstGeom prst="rect">
            <a:avLst/>
          </a:prstGeom>
          <a:noFill/>
        </p:spPr>
        <p:txBody>
          <a:bodyPr wrap="square" lIns="0" tIns="0" rIns="0" bIns="0" rtlCol="0">
            <a:spAutoFit/>
          </a:bodyPr>
          <a:lstStyle/>
          <a:p>
            <a:r>
              <a:rPr lang="en-US" sz="800" dirty="0" smtClean="0"/>
              <a:t>E5</a:t>
            </a:r>
            <a:endParaRPr lang="en-US" sz="800" dirty="0"/>
          </a:p>
        </p:txBody>
      </p:sp>
      <p:cxnSp>
        <p:nvCxnSpPr>
          <p:cNvPr id="34" name="Straight Connector 33"/>
          <p:cNvCxnSpPr/>
          <p:nvPr/>
        </p:nvCxnSpPr>
        <p:spPr>
          <a:xfrm>
            <a:off x="1371600" y="2057400"/>
            <a:ext cx="3352800" cy="3657600"/>
          </a:xfrm>
          <a:prstGeom prst="line">
            <a:avLst/>
          </a:prstGeom>
          <a:ln w="28575"/>
        </p:spPr>
        <p:style>
          <a:lnRef idx="1">
            <a:schemeClr val="dk1"/>
          </a:lnRef>
          <a:fillRef idx="0">
            <a:schemeClr val="dk1"/>
          </a:fillRef>
          <a:effectRef idx="0">
            <a:schemeClr val="dk1"/>
          </a:effectRef>
          <a:fontRef idx="minor">
            <a:schemeClr val="tx1"/>
          </a:fontRef>
        </p:style>
      </p:cxnSp>
      <p:sp>
        <p:nvSpPr>
          <p:cNvPr id="35" name="TextBox 34"/>
          <p:cNvSpPr txBox="1"/>
          <p:nvPr/>
        </p:nvSpPr>
        <p:spPr>
          <a:xfrm>
            <a:off x="4038600" y="4800600"/>
            <a:ext cx="152400" cy="123111"/>
          </a:xfrm>
          <a:prstGeom prst="rect">
            <a:avLst/>
          </a:prstGeom>
          <a:noFill/>
        </p:spPr>
        <p:txBody>
          <a:bodyPr wrap="square" lIns="0" tIns="0" rIns="0" bIns="0" rtlCol="0">
            <a:spAutoFit/>
          </a:bodyPr>
          <a:lstStyle/>
          <a:p>
            <a:r>
              <a:rPr lang="en-US" sz="800" dirty="0" smtClean="0"/>
              <a:t>E6</a:t>
            </a:r>
            <a:endParaRPr lang="en-US" sz="800" dirty="0"/>
          </a:p>
        </p:txBody>
      </p:sp>
      <p:sp>
        <p:nvSpPr>
          <p:cNvPr id="36" name="TextBox 35"/>
          <p:cNvSpPr txBox="1"/>
          <p:nvPr/>
        </p:nvSpPr>
        <p:spPr>
          <a:xfrm>
            <a:off x="4648200" y="5715000"/>
            <a:ext cx="304800" cy="276999"/>
          </a:xfrm>
          <a:prstGeom prst="rect">
            <a:avLst/>
          </a:prstGeom>
          <a:noFill/>
        </p:spPr>
        <p:txBody>
          <a:bodyPr wrap="square" lIns="0" tIns="0" rIns="0" bIns="0" rtlCol="0">
            <a:spAutoFit/>
          </a:bodyPr>
          <a:lstStyle/>
          <a:p>
            <a:r>
              <a:rPr lang="en-US" dirty="0" smtClean="0"/>
              <a:t>D4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470025"/>
          </a:xfrm>
        </p:spPr>
        <p:txBody>
          <a:bodyPr>
            <a:normAutofit fontScale="90000"/>
          </a:bodyPr>
          <a:lstStyle/>
          <a:p>
            <a:r>
              <a:rPr lang="en-US" dirty="0" smtClean="0"/>
              <a:t>Why do bars charge patrons for water but give them peanuts for free?</a:t>
            </a:r>
            <a:endParaRPr lang="en-US" dirty="0"/>
          </a:p>
        </p:txBody>
      </p:sp>
      <p:pic>
        <p:nvPicPr>
          <p:cNvPr id="1026" name="Picture 2" descr="C:\Documents and Settings\jeffrey_bale\Local Settings\Temporary Internet Files\Content.IE5\ATUNA1IJ\MCj04101950000[1].wmf"/>
          <p:cNvPicPr>
            <a:picLocks noChangeAspect="1" noChangeArrowheads="1"/>
          </p:cNvPicPr>
          <p:nvPr/>
        </p:nvPicPr>
        <p:blipFill>
          <a:blip r:embed="rId3" cstate="print"/>
          <a:srcRect/>
          <a:stretch>
            <a:fillRect/>
          </a:stretch>
        </p:blipFill>
        <p:spPr bwMode="auto">
          <a:xfrm>
            <a:off x="228600" y="2286000"/>
            <a:ext cx="3733800" cy="4135783"/>
          </a:xfrm>
          <a:prstGeom prst="rect">
            <a:avLst/>
          </a:prstGeom>
          <a:noFill/>
        </p:spPr>
      </p:pic>
      <p:pic>
        <p:nvPicPr>
          <p:cNvPr id="1027" name="Picture 3" descr="C:\Documents and Settings\jeffrey_bale\Local Settings\Temporary Internet Files\Content.IE5\TKKJPT4X\MCj04114600000[1].wmf"/>
          <p:cNvPicPr>
            <a:picLocks noChangeAspect="1" noChangeArrowheads="1"/>
          </p:cNvPicPr>
          <p:nvPr/>
        </p:nvPicPr>
        <p:blipFill>
          <a:blip r:embed="rId4" cstate="print"/>
          <a:srcRect/>
          <a:stretch>
            <a:fillRect/>
          </a:stretch>
        </p:blipFill>
        <p:spPr bwMode="auto">
          <a:xfrm>
            <a:off x="5334000" y="2286000"/>
            <a:ext cx="3810000" cy="4232538"/>
          </a:xfrm>
          <a:prstGeom prst="rect">
            <a:avLst/>
          </a:prstGeom>
          <a:noFill/>
        </p:spPr>
      </p:pic>
      <p:pic>
        <p:nvPicPr>
          <p:cNvPr id="1028" name="Picture 4" descr="C:\Documents and Settings\jeffrey_bale\Local Settings\Temporary Internet Files\Content.IE5\ATUNA1IJ\MCj04396000000[1].png"/>
          <p:cNvPicPr>
            <a:picLocks noChangeAspect="1" noChangeArrowheads="1"/>
          </p:cNvPicPr>
          <p:nvPr/>
        </p:nvPicPr>
        <p:blipFill>
          <a:blip r:embed="rId5" cstate="print"/>
          <a:srcRect/>
          <a:stretch>
            <a:fillRect/>
          </a:stretch>
        </p:blipFill>
        <p:spPr bwMode="auto">
          <a:xfrm>
            <a:off x="2667000" y="4191000"/>
            <a:ext cx="4285960" cy="2496153"/>
          </a:xfrm>
          <a:prstGeom prst="rect">
            <a:avLst/>
          </a:prstGeom>
          <a:noFill/>
        </p:spPr>
      </p:pic>
      <p:pic>
        <p:nvPicPr>
          <p:cNvPr id="1029" name="Picture 5" descr="C:\Documents and Settings\jeffrey_bale\Local Settings\Temporary Internet Files\Content.IE5\TKKJPT4X\MCj02935640000[1].wmf"/>
          <p:cNvPicPr>
            <a:picLocks noChangeAspect="1" noChangeArrowheads="1"/>
          </p:cNvPicPr>
          <p:nvPr/>
        </p:nvPicPr>
        <p:blipFill>
          <a:blip r:embed="rId6" cstate="print"/>
          <a:srcRect/>
          <a:stretch>
            <a:fillRect/>
          </a:stretch>
        </p:blipFill>
        <p:spPr bwMode="auto">
          <a:xfrm>
            <a:off x="4038600" y="2286000"/>
            <a:ext cx="1127608" cy="1767121"/>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Florida Citrus Shifts</a:t>
            </a:r>
            <a:endParaRPr lang="en-US" u="sng" dirty="0"/>
          </a:p>
        </p:txBody>
      </p:sp>
      <p:cxnSp>
        <p:nvCxnSpPr>
          <p:cNvPr id="4" name="Straight Arrow Connector 3"/>
          <p:cNvCxnSpPr/>
          <p:nvPr/>
        </p:nvCxnSpPr>
        <p:spPr>
          <a:xfrm flipV="1">
            <a:off x="685800" y="19050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685800" y="30480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1371600" y="20574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7" name="Straight Connector 6"/>
          <p:cNvCxnSpPr/>
          <p:nvPr/>
        </p:nvCxnSpPr>
        <p:spPr>
          <a:xfrm flipH="1">
            <a:off x="914400" y="20574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Arrow Connector 7"/>
          <p:cNvCxnSpPr/>
          <p:nvPr/>
        </p:nvCxnSpPr>
        <p:spPr>
          <a:xfrm flipH="1">
            <a:off x="1219200" y="24384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1828800" y="1524000"/>
            <a:ext cx="2667000" cy="369332"/>
          </a:xfrm>
          <a:prstGeom prst="rect">
            <a:avLst/>
          </a:prstGeom>
          <a:noFill/>
        </p:spPr>
        <p:txBody>
          <a:bodyPr wrap="square" rtlCol="0">
            <a:spAutoFit/>
          </a:bodyPr>
          <a:lstStyle/>
          <a:p>
            <a:r>
              <a:rPr lang="en-US" dirty="0" smtClean="0"/>
              <a:t>Product (Ex. Oranges)</a:t>
            </a:r>
            <a:endParaRPr lang="en-US" dirty="0"/>
          </a:p>
        </p:txBody>
      </p:sp>
      <p:sp>
        <p:nvSpPr>
          <p:cNvPr id="10" name="TextBox 9"/>
          <p:cNvSpPr txBox="1"/>
          <p:nvPr/>
        </p:nvSpPr>
        <p:spPr>
          <a:xfrm>
            <a:off x="762000" y="3486313"/>
            <a:ext cx="4038600" cy="369332"/>
          </a:xfrm>
          <a:prstGeom prst="rect">
            <a:avLst/>
          </a:prstGeom>
          <a:noFill/>
        </p:spPr>
        <p:txBody>
          <a:bodyPr wrap="square" rtlCol="0">
            <a:spAutoFit/>
          </a:bodyPr>
          <a:lstStyle/>
          <a:p>
            <a:r>
              <a:rPr lang="en-US" dirty="0" smtClean="0"/>
              <a:t>Variable  (one of the 6 or 7 shift types)</a:t>
            </a:r>
            <a:endParaRPr lang="en-US" dirty="0"/>
          </a:p>
        </p:txBody>
      </p:sp>
      <p:sp>
        <p:nvSpPr>
          <p:cNvPr id="11" name="TextBox 10"/>
          <p:cNvSpPr txBox="1"/>
          <p:nvPr/>
        </p:nvSpPr>
        <p:spPr>
          <a:xfrm>
            <a:off x="4343400" y="1937100"/>
            <a:ext cx="4343400" cy="646331"/>
          </a:xfrm>
          <a:prstGeom prst="rect">
            <a:avLst/>
          </a:prstGeom>
          <a:noFill/>
        </p:spPr>
        <p:txBody>
          <a:bodyPr wrap="square" rtlCol="0">
            <a:spAutoFit/>
          </a:bodyPr>
          <a:lstStyle/>
          <a:p>
            <a:r>
              <a:rPr lang="en-US" i="1" dirty="0" smtClean="0"/>
              <a:t>One/Two sentence description of where you see this shift in the article</a:t>
            </a:r>
            <a:endParaRPr lang="en-US" i="1" dirty="0"/>
          </a:p>
        </p:txBody>
      </p:sp>
      <p:sp>
        <p:nvSpPr>
          <p:cNvPr id="12" name="TextBox 11"/>
          <p:cNvSpPr txBox="1"/>
          <p:nvPr/>
        </p:nvSpPr>
        <p:spPr>
          <a:xfrm>
            <a:off x="3162300" y="4325241"/>
            <a:ext cx="5597313" cy="2246769"/>
          </a:xfrm>
          <a:prstGeom prst="rect">
            <a:avLst/>
          </a:prstGeom>
          <a:noFill/>
        </p:spPr>
        <p:txBody>
          <a:bodyPr wrap="square" rtlCol="0">
            <a:spAutoFit/>
          </a:bodyPr>
          <a:lstStyle/>
          <a:p>
            <a:pPr algn="ctr"/>
            <a:r>
              <a:rPr lang="en-US" sz="2800" dirty="0" smtClean="0"/>
              <a:t>Document 8 Total Shifts in the Article for ANY products/services that you see mentioned.  Products can be used more than once as you see multiple movements in S or D.</a:t>
            </a:r>
            <a:endParaRPr lang="en-US" sz="2800" dirty="0"/>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0692" y="62639"/>
            <a:ext cx="2039007" cy="1962319"/>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927" y="4632355"/>
            <a:ext cx="2794545" cy="1835150"/>
          </a:xfrm>
          <a:prstGeom prst="rect">
            <a:avLst/>
          </a:prstGeom>
        </p:spPr>
      </p:pic>
      <p:cxnSp>
        <p:nvCxnSpPr>
          <p:cNvPr id="16" name="Straight Connector 15"/>
          <p:cNvCxnSpPr/>
          <p:nvPr/>
        </p:nvCxnSpPr>
        <p:spPr>
          <a:xfrm>
            <a:off x="381000" y="4114800"/>
            <a:ext cx="8305800"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86214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Related Shifts</a:t>
            </a:r>
            <a:endParaRPr lang="en-US" dirty="0"/>
          </a:p>
        </p:txBody>
      </p:sp>
      <p:sp>
        <p:nvSpPr>
          <p:cNvPr id="3" name="Content Placeholder 2"/>
          <p:cNvSpPr>
            <a:spLocks noGrp="1"/>
          </p:cNvSpPr>
          <p:nvPr>
            <p:ph idx="1"/>
          </p:nvPr>
        </p:nvSpPr>
        <p:spPr>
          <a:xfrm>
            <a:off x="381000" y="762000"/>
            <a:ext cx="8229600" cy="4525963"/>
          </a:xfrm>
        </p:spPr>
        <p:txBody>
          <a:bodyPr/>
          <a:lstStyle/>
          <a:p>
            <a:r>
              <a:rPr lang="en-US" dirty="0" smtClean="0"/>
              <a:t>Flooding at the Doritos Plant has caused a massive loss of product and there is projected to be a three month time frame to get back to normal production.</a:t>
            </a:r>
            <a:endParaRPr lang="en-US" dirty="0"/>
          </a:p>
          <a:p>
            <a:r>
              <a:rPr lang="en-US" dirty="0"/>
              <a:t>1. </a:t>
            </a:r>
            <a:r>
              <a:rPr lang="en-US" dirty="0" smtClean="0"/>
              <a:t>Doritos chips</a:t>
            </a:r>
            <a:r>
              <a:rPr lang="en-US" dirty="0"/>
              <a:t/>
            </a:r>
            <a:br>
              <a:rPr lang="en-US" dirty="0"/>
            </a:br>
            <a:r>
              <a:rPr lang="en-US" dirty="0"/>
              <a:t>2. Taco </a:t>
            </a:r>
            <a:r>
              <a:rPr lang="en-US" dirty="0" smtClean="0"/>
              <a:t>Bell’s Doritos Locos Tacos</a:t>
            </a:r>
            <a:r>
              <a:rPr lang="en-US" dirty="0"/>
              <a:t/>
            </a:r>
            <a:br>
              <a:rPr lang="en-US" dirty="0"/>
            </a:br>
            <a:r>
              <a:rPr lang="en-US" dirty="0"/>
              <a:t>3. </a:t>
            </a:r>
            <a:r>
              <a:rPr lang="en-US" dirty="0" smtClean="0"/>
              <a:t>Frito Lay Potato Chips</a:t>
            </a:r>
            <a:r>
              <a:rPr lang="en-US" dirty="0"/>
              <a:t/>
            </a:r>
            <a:br>
              <a:rPr lang="en-US" dirty="0"/>
            </a:br>
            <a:r>
              <a:rPr lang="en-US" dirty="0"/>
              <a:t>4. </a:t>
            </a:r>
            <a:r>
              <a:rPr lang="en-US" dirty="0" smtClean="0"/>
              <a:t>Standard corn Tortilla shells</a:t>
            </a:r>
            <a:endParaRPr lang="en-US" dirty="0"/>
          </a:p>
          <a:p>
            <a:pPr>
              <a:buNone/>
            </a:pPr>
            <a:endParaRPr lang="en-US" dirty="0"/>
          </a:p>
        </p:txBody>
      </p:sp>
      <p:cxnSp>
        <p:nvCxnSpPr>
          <p:cNvPr id="5" name="Straight Arrow Connector 4"/>
          <p:cNvCxnSpPr/>
          <p:nvPr/>
        </p:nvCxnSpPr>
        <p:spPr>
          <a:xfrm flipV="1">
            <a:off x="6096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6096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6670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6670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47244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7244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70104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70104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295400" y="51816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flipH="1">
            <a:off x="838200" y="51816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6" name="Straight Arrow Connector 15"/>
          <p:cNvCxnSpPr/>
          <p:nvPr/>
        </p:nvCxnSpPr>
        <p:spPr>
          <a:xfrm flipH="1">
            <a:off x="1143000" y="55626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a:xfrm flipH="1">
            <a:off x="3352800" y="51816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flipH="1">
            <a:off x="2895600" y="51816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9" name="Straight Arrow Connector 18"/>
          <p:cNvCxnSpPr/>
          <p:nvPr/>
        </p:nvCxnSpPr>
        <p:spPr>
          <a:xfrm flipH="1">
            <a:off x="3200400" y="55626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Straight Connector 19"/>
          <p:cNvCxnSpPr/>
          <p:nvPr/>
        </p:nvCxnSpPr>
        <p:spPr>
          <a:xfrm>
            <a:off x="54864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50292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Arrow Connector 21"/>
          <p:cNvCxnSpPr/>
          <p:nvPr/>
        </p:nvCxnSpPr>
        <p:spPr>
          <a:xfrm>
            <a:off x="53340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a:xfrm>
            <a:off x="77724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a:xfrm>
            <a:off x="73152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5" name="Straight Arrow Connector 24"/>
          <p:cNvCxnSpPr/>
          <p:nvPr/>
        </p:nvCxnSpPr>
        <p:spPr>
          <a:xfrm>
            <a:off x="76200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par>
                                <p:cTn id="8" presetID="22" presetClass="entr" presetSubtype="4"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down)">
                                      <p:cBhvr>
                                        <p:cTn id="10" dur="500"/>
                                        <p:tgtEl>
                                          <p:spTgt spid="15"/>
                                        </p:tgtEl>
                                      </p:cBhvr>
                                    </p:animEffect>
                                  </p:childTnLst>
                                </p:cTn>
                              </p:par>
                              <p:par>
                                <p:cTn id="11" presetID="2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down)">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wipe(down)">
                                      <p:cBhvr>
                                        <p:cTn id="18" dur="500"/>
                                        <p:tgtEl>
                                          <p:spTgt spid="19"/>
                                        </p:tgtEl>
                                      </p:cBhvr>
                                    </p:animEffect>
                                  </p:childTnLst>
                                </p:cTn>
                              </p:par>
                              <p:par>
                                <p:cTn id="19" presetID="22" presetClass="entr" presetSubtype="4"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down)">
                                      <p:cBhvr>
                                        <p:cTn id="21" dur="500"/>
                                        <p:tgtEl>
                                          <p:spTgt spid="18"/>
                                        </p:tgtEl>
                                      </p:cBhvr>
                                    </p:animEffect>
                                  </p:childTnLst>
                                </p:cTn>
                              </p:par>
                              <p:par>
                                <p:cTn id="22" presetID="22" presetClass="entr" presetSubtype="4"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wipe(down)">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wipe(down)">
                                      <p:cBhvr>
                                        <p:cTn id="29" dur="500"/>
                                        <p:tgtEl>
                                          <p:spTgt spid="21"/>
                                        </p:tgtEl>
                                      </p:cBhvr>
                                    </p:animEffect>
                                  </p:childTnLst>
                                </p:cTn>
                              </p:par>
                              <p:par>
                                <p:cTn id="30" presetID="22" presetClass="entr" presetSubtype="4" fill="hold"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down)">
                                      <p:cBhvr>
                                        <p:cTn id="32" dur="500"/>
                                        <p:tgtEl>
                                          <p:spTgt spid="22"/>
                                        </p:tgtEl>
                                      </p:cBhvr>
                                    </p:animEffect>
                                  </p:childTnLst>
                                </p:cTn>
                              </p:par>
                              <p:par>
                                <p:cTn id="33" presetID="22" presetClass="entr" presetSubtype="4"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wipe(down)">
                                      <p:cBhvr>
                                        <p:cTn id="35" dur="50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down)">
                                      <p:cBhvr>
                                        <p:cTn id="40" dur="500"/>
                                        <p:tgtEl>
                                          <p:spTgt spid="24"/>
                                        </p:tgtEl>
                                      </p:cBhvr>
                                    </p:animEffect>
                                  </p:childTnLst>
                                </p:cTn>
                              </p:par>
                              <p:par>
                                <p:cTn id="41" presetID="22" presetClass="entr" presetSubtype="4"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down)">
                                      <p:cBhvr>
                                        <p:cTn id="43" dur="500"/>
                                        <p:tgtEl>
                                          <p:spTgt spid="25"/>
                                        </p:tgtEl>
                                      </p:cBhvr>
                                    </p:animEffect>
                                  </p:childTnLst>
                                </p:cTn>
                              </p:par>
                              <p:par>
                                <p:cTn id="44" presetID="22" presetClass="entr" presetSubtype="4" fill="hold" nodeType="with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wipe(down)">
                                      <p:cBhvr>
                                        <p:cTn id="4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477000"/>
          </a:xfrm>
        </p:spPr>
        <p:txBody>
          <a:bodyPr>
            <a:noAutofit/>
          </a:bodyPr>
          <a:lstStyle/>
          <a:p>
            <a:pPr>
              <a:buNone/>
            </a:pPr>
            <a:r>
              <a:rPr lang="en-US" sz="1600" dirty="0" smtClean="0"/>
              <a:t>______1.   Buying only one instead of three or four sodas at lunch describes what concept?</a:t>
            </a:r>
          </a:p>
          <a:p>
            <a:pPr>
              <a:buNone/>
            </a:pPr>
            <a:r>
              <a:rPr lang="en-US" sz="1600" dirty="0" smtClean="0"/>
              <a:t>	a.  demand		b.  consumerism	              </a:t>
            </a:r>
            <a:br>
              <a:rPr lang="en-US" sz="1600" dirty="0" smtClean="0"/>
            </a:br>
            <a:r>
              <a:rPr lang="en-US" sz="1600" dirty="0" smtClean="0"/>
              <a:t>c.  marginal utility		d.  diminishing marginal utility</a:t>
            </a:r>
          </a:p>
          <a:p>
            <a:pPr>
              <a:buNone/>
            </a:pPr>
            <a:r>
              <a:rPr lang="en-US" sz="1600" dirty="0" smtClean="0"/>
              <a:t>				</a:t>
            </a:r>
          </a:p>
          <a:p>
            <a:pPr>
              <a:buNone/>
            </a:pPr>
            <a:r>
              <a:rPr lang="en-US" sz="1600" dirty="0" smtClean="0"/>
              <a:t>______2.  Which of the following would cause a change in the quantity demanded for a product?</a:t>
            </a:r>
          </a:p>
          <a:p>
            <a:pPr>
              <a:buNone/>
            </a:pPr>
            <a:r>
              <a:rPr lang="en-US" sz="1600" dirty="0" smtClean="0"/>
              <a:t>	a.  changing consumer tastes			c.  decreasing the price of a product</a:t>
            </a:r>
          </a:p>
          <a:p>
            <a:pPr>
              <a:buNone/>
            </a:pPr>
            <a:r>
              <a:rPr lang="en-US" sz="1600" dirty="0" smtClean="0"/>
              <a:t>	b.  increasing consumer income		d.  changing prices of related products</a:t>
            </a:r>
          </a:p>
          <a:p>
            <a:pPr>
              <a:buNone/>
            </a:pPr>
            <a:r>
              <a:rPr lang="en-US" sz="1600" dirty="0" smtClean="0"/>
              <a:t> </a:t>
            </a:r>
          </a:p>
          <a:p>
            <a:pPr>
              <a:buNone/>
            </a:pPr>
            <a:r>
              <a:rPr lang="en-US" sz="1600" dirty="0" smtClean="0"/>
              <a:t>______3.  How does the demand curve respond to an increase in demand?</a:t>
            </a:r>
          </a:p>
          <a:p>
            <a:pPr>
              <a:buNone/>
            </a:pPr>
            <a:r>
              <a:rPr lang="en-US" sz="1600" dirty="0" smtClean="0"/>
              <a:t>	a.  the curve shifts left			c.  there is movement along the curve</a:t>
            </a:r>
          </a:p>
          <a:p>
            <a:pPr>
              <a:buNone/>
            </a:pPr>
            <a:r>
              <a:rPr lang="en-US" sz="1600" dirty="0" smtClean="0"/>
              <a:t>	b.  the curve shifts right			d.  there is no change in the curve</a:t>
            </a:r>
          </a:p>
          <a:p>
            <a:pPr>
              <a:buNone/>
            </a:pPr>
            <a:r>
              <a:rPr lang="en-US" sz="1600" dirty="0" smtClean="0"/>
              <a:t> </a:t>
            </a:r>
          </a:p>
          <a:p>
            <a:pPr>
              <a:buNone/>
            </a:pPr>
            <a:r>
              <a:rPr lang="en-US" sz="1600" dirty="0" smtClean="0"/>
              <a:t>______4.  All of the following are determinants of demand elasticity EXCEPT</a:t>
            </a:r>
          </a:p>
          <a:p>
            <a:pPr>
              <a:buNone/>
            </a:pPr>
            <a:r>
              <a:rPr lang="en-US" sz="1600" dirty="0" smtClean="0"/>
              <a:t>	a.  whether the purchase of the product can be delayed 	</a:t>
            </a:r>
            <a:br>
              <a:rPr lang="en-US" sz="1600" dirty="0" smtClean="0"/>
            </a:br>
            <a:r>
              <a:rPr lang="en-US" sz="1600" dirty="0" smtClean="0"/>
              <a:t>b.  whether there are adequate substitutes for the product</a:t>
            </a:r>
          </a:p>
          <a:p>
            <a:pPr>
              <a:buNone/>
            </a:pPr>
            <a:r>
              <a:rPr lang="en-US" sz="1600" dirty="0" smtClean="0"/>
              <a:t>	c.  whether the purchase of the product requires a large portion of income	</a:t>
            </a:r>
            <a:br>
              <a:rPr lang="en-US" sz="1600" dirty="0" smtClean="0"/>
            </a:br>
            <a:r>
              <a:rPr lang="en-US" sz="1600" dirty="0" smtClean="0"/>
              <a:t>d.  whether the product has utility</a:t>
            </a:r>
          </a:p>
          <a:p>
            <a:pPr>
              <a:buNone/>
            </a:pPr>
            <a:r>
              <a:rPr lang="en-US" sz="1600" dirty="0" smtClean="0"/>
              <a:t> </a:t>
            </a:r>
          </a:p>
          <a:p>
            <a:pPr>
              <a:buNone/>
            </a:pPr>
            <a:r>
              <a:rPr lang="en-US" sz="1600" dirty="0" smtClean="0"/>
              <a:t>______5.  The Law of Demand indicates which of the following situations least likely to occur</a:t>
            </a:r>
          </a:p>
          <a:p>
            <a:pPr>
              <a:buNone/>
            </a:pPr>
            <a:r>
              <a:rPr lang="en-US" sz="1600" dirty="0" smtClean="0"/>
              <a:t>	a.   Strong consumer turnout at Costco for bulk  discount purchases</a:t>
            </a:r>
            <a:br>
              <a:rPr lang="en-US" sz="1600" dirty="0" smtClean="0"/>
            </a:br>
            <a:r>
              <a:rPr lang="en-US" sz="1600" dirty="0" smtClean="0"/>
              <a:t>b.  Large crowds hitting the stores during a liquidation event</a:t>
            </a:r>
          </a:p>
          <a:p>
            <a:pPr>
              <a:buNone/>
            </a:pPr>
            <a:r>
              <a:rPr lang="en-US" sz="1600" dirty="0" smtClean="0"/>
              <a:t>	c.  Online customers making  disproportionately large purchases the day before a big sale</a:t>
            </a:r>
            <a:br>
              <a:rPr lang="en-US" sz="1600" dirty="0" smtClean="0"/>
            </a:br>
            <a:r>
              <a:rPr lang="en-US" sz="1600" dirty="0" smtClean="0"/>
              <a:t>d.  Consumers being discouraged by a price increase after the holidays</a:t>
            </a:r>
          </a:p>
          <a:p>
            <a:pPr>
              <a:buNone/>
            </a:pPr>
            <a:endParaRPr lang="en-US" sz="1600" dirty="0"/>
          </a:p>
        </p:txBody>
      </p:sp>
      <p:sp>
        <p:nvSpPr>
          <p:cNvPr id="4" name="TextBox 3"/>
          <p:cNvSpPr txBox="1"/>
          <p:nvPr/>
        </p:nvSpPr>
        <p:spPr>
          <a:xfrm>
            <a:off x="381000" y="-76200"/>
            <a:ext cx="5334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D</a:t>
            </a:r>
            <a:endParaRPr lang="en-US" sz="2800" dirty="0">
              <a:solidFill>
                <a:srgbClr val="FF0000"/>
              </a:solidFill>
              <a:effectLst>
                <a:outerShdw blurRad="38100" dist="38100" dir="2700000" algn="tl">
                  <a:srgbClr val="000000">
                    <a:alpha val="43137"/>
                  </a:srgbClr>
                </a:outerShdw>
              </a:effectLst>
            </a:endParaRPr>
          </a:p>
        </p:txBody>
      </p:sp>
      <p:sp>
        <p:nvSpPr>
          <p:cNvPr id="5" name="TextBox 4"/>
          <p:cNvSpPr txBox="1"/>
          <p:nvPr/>
        </p:nvSpPr>
        <p:spPr>
          <a:xfrm>
            <a:off x="381000" y="1066800"/>
            <a:ext cx="5334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C</a:t>
            </a:r>
            <a:endParaRPr lang="en-US" sz="2800"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381000" y="2209800"/>
            <a:ext cx="5334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B</a:t>
            </a:r>
            <a:endParaRPr lang="en-US" sz="2800" dirty="0">
              <a:solidFill>
                <a:srgbClr val="FF0000"/>
              </a:solidFill>
              <a:effectLst>
                <a:outerShdw blurRad="38100" dist="38100" dir="2700000" algn="tl">
                  <a:srgbClr val="000000">
                    <a:alpha val="43137"/>
                  </a:srgbClr>
                </a:outerShdw>
              </a:effectLst>
            </a:endParaRPr>
          </a:p>
        </p:txBody>
      </p:sp>
      <p:sp>
        <p:nvSpPr>
          <p:cNvPr id="7" name="TextBox 6"/>
          <p:cNvSpPr txBox="1"/>
          <p:nvPr/>
        </p:nvSpPr>
        <p:spPr>
          <a:xfrm>
            <a:off x="381000" y="3429000"/>
            <a:ext cx="5334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D</a:t>
            </a:r>
            <a:endParaRPr lang="en-US" sz="2800" dirty="0">
              <a:solidFill>
                <a:srgbClr val="FF0000"/>
              </a:solidFill>
              <a:effectLst>
                <a:outerShdw blurRad="38100" dist="38100" dir="2700000" algn="tl">
                  <a:srgbClr val="000000">
                    <a:alpha val="43137"/>
                  </a:srgbClr>
                </a:outerShdw>
              </a:effectLst>
            </a:endParaRPr>
          </a:p>
        </p:txBody>
      </p:sp>
      <p:sp>
        <p:nvSpPr>
          <p:cNvPr id="8" name="TextBox 7"/>
          <p:cNvSpPr txBox="1"/>
          <p:nvPr/>
        </p:nvSpPr>
        <p:spPr>
          <a:xfrm>
            <a:off x="381000" y="5105400"/>
            <a:ext cx="533400" cy="523220"/>
          </a:xfrm>
          <a:prstGeom prst="rect">
            <a:avLst/>
          </a:prstGeom>
          <a:noFill/>
        </p:spPr>
        <p:txBody>
          <a:bodyPr wrap="square" rtlCol="0">
            <a:spAutoFit/>
          </a:bodyPr>
          <a:lstStyle/>
          <a:p>
            <a:r>
              <a:rPr lang="en-US" sz="2800" dirty="0" smtClean="0">
                <a:solidFill>
                  <a:srgbClr val="FF0000"/>
                </a:solidFill>
                <a:effectLst>
                  <a:outerShdw blurRad="38100" dist="38100" dir="2700000" algn="tl">
                    <a:srgbClr val="000000">
                      <a:alpha val="43137"/>
                    </a:srgbClr>
                  </a:outerShdw>
                </a:effectLst>
              </a:rPr>
              <a:t>C</a:t>
            </a:r>
            <a:endParaRPr lang="en-US" sz="2800"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Demand and Supply Shifts</a:t>
            </a:r>
            <a:endParaRPr lang="en-US" dirty="0"/>
          </a:p>
        </p:txBody>
      </p:sp>
      <p:sp>
        <p:nvSpPr>
          <p:cNvPr id="3" name="Content Placeholder 2"/>
          <p:cNvSpPr>
            <a:spLocks noGrp="1"/>
          </p:cNvSpPr>
          <p:nvPr>
            <p:ph idx="1"/>
          </p:nvPr>
        </p:nvSpPr>
        <p:spPr/>
        <p:txBody>
          <a:bodyPr/>
          <a:lstStyle/>
          <a:p>
            <a:r>
              <a:rPr lang="en-US" dirty="0" smtClean="0"/>
              <a:t>Name the 6!</a:t>
            </a:r>
          </a:p>
          <a:p>
            <a:endParaRPr lang="en-US" dirty="0" smtClean="0"/>
          </a:p>
          <a:p>
            <a:r>
              <a:rPr lang="en-US" dirty="0" smtClean="0"/>
              <a:t>Name the 7!</a:t>
            </a:r>
            <a:endParaRPr lang="en-US" dirty="0"/>
          </a:p>
        </p:txBody>
      </p:sp>
      <p:pic>
        <p:nvPicPr>
          <p:cNvPr id="1028" name="Picture 4" descr="C:\Users\jeffrey_bale\AppData\Local\Microsoft\Windows\Temporary Internet Files\Content.IE5\PQ97OXAM\Supply-demand-P[1].png"/>
          <p:cNvPicPr>
            <a:picLocks noChangeAspect="1" noChangeArrowheads="1"/>
          </p:cNvPicPr>
          <p:nvPr/>
        </p:nvPicPr>
        <p:blipFill>
          <a:blip r:embed="rId2" cstate="print"/>
          <a:srcRect/>
          <a:stretch>
            <a:fillRect/>
          </a:stretch>
        </p:blipFill>
        <p:spPr bwMode="auto">
          <a:xfrm>
            <a:off x="228600" y="3581400"/>
            <a:ext cx="3444911" cy="3109912"/>
          </a:xfrm>
          <a:prstGeom prst="rect">
            <a:avLst/>
          </a:prstGeom>
          <a:noFill/>
        </p:spPr>
      </p:pic>
      <p:sp>
        <p:nvSpPr>
          <p:cNvPr id="5" name="TextBox 4"/>
          <p:cNvSpPr txBox="1"/>
          <p:nvPr/>
        </p:nvSpPr>
        <p:spPr>
          <a:xfrm>
            <a:off x="4953000" y="1447800"/>
            <a:ext cx="3429000" cy="203132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u="sng" dirty="0" smtClean="0"/>
              <a:t>The 6 Demand Shifts</a:t>
            </a:r>
          </a:p>
          <a:p>
            <a:r>
              <a:rPr lang="en-US" dirty="0" smtClean="0"/>
              <a:t>-Consumer Income</a:t>
            </a:r>
          </a:p>
          <a:p>
            <a:r>
              <a:rPr lang="en-US" dirty="0" smtClean="0"/>
              <a:t>-Consumer Taste</a:t>
            </a:r>
          </a:p>
          <a:p>
            <a:r>
              <a:rPr lang="en-US" dirty="0" smtClean="0"/>
              <a:t>-# of Consumers</a:t>
            </a:r>
          </a:p>
          <a:p>
            <a:r>
              <a:rPr lang="en-US" dirty="0" smtClean="0"/>
              <a:t>-Expectations</a:t>
            </a:r>
          </a:p>
          <a:p>
            <a:r>
              <a:rPr lang="en-US" dirty="0" smtClean="0"/>
              <a:t>-Price of Complements</a:t>
            </a:r>
          </a:p>
          <a:p>
            <a:r>
              <a:rPr lang="en-US" dirty="0" smtClean="0"/>
              <a:t>-Price of Substitutes</a:t>
            </a:r>
            <a:endParaRPr lang="en-US" dirty="0"/>
          </a:p>
        </p:txBody>
      </p:sp>
      <p:cxnSp>
        <p:nvCxnSpPr>
          <p:cNvPr id="7" name="Straight Arrow Connector 6"/>
          <p:cNvCxnSpPr/>
          <p:nvPr/>
        </p:nvCxnSpPr>
        <p:spPr>
          <a:xfrm flipH="1">
            <a:off x="3048000" y="1752600"/>
            <a:ext cx="1905000" cy="152400"/>
          </a:xfrm>
          <a:prstGeom prst="straightConnector1">
            <a:avLst/>
          </a:prstGeom>
          <a:ln w="28575">
            <a:tailEnd type="arrow"/>
          </a:ln>
        </p:spPr>
        <p:style>
          <a:lnRef idx="1">
            <a:schemeClr val="accent4"/>
          </a:lnRef>
          <a:fillRef idx="0">
            <a:schemeClr val="accent4"/>
          </a:fillRef>
          <a:effectRef idx="0">
            <a:schemeClr val="accent4"/>
          </a:effectRef>
          <a:fontRef idx="minor">
            <a:schemeClr val="tx1"/>
          </a:fontRef>
        </p:style>
      </p:cxnSp>
      <p:sp>
        <p:nvSpPr>
          <p:cNvPr id="8" name="TextBox 7"/>
          <p:cNvSpPr txBox="1"/>
          <p:nvPr/>
        </p:nvSpPr>
        <p:spPr>
          <a:xfrm>
            <a:off x="4953000" y="3810000"/>
            <a:ext cx="3429000" cy="230832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u="sng" dirty="0" smtClean="0"/>
              <a:t>The 7 Supply Shifts</a:t>
            </a:r>
          </a:p>
          <a:p>
            <a:r>
              <a:rPr lang="en-US" dirty="0" smtClean="0"/>
              <a:t>-# of Sellers</a:t>
            </a:r>
          </a:p>
          <a:p>
            <a:r>
              <a:rPr lang="en-US" dirty="0" smtClean="0"/>
              <a:t>-Productivity</a:t>
            </a:r>
          </a:p>
          <a:p>
            <a:r>
              <a:rPr lang="en-US" dirty="0" smtClean="0"/>
              <a:t>-Technology</a:t>
            </a:r>
          </a:p>
          <a:p>
            <a:r>
              <a:rPr lang="en-US" dirty="0" smtClean="0"/>
              <a:t>-Cost of Inputs</a:t>
            </a:r>
          </a:p>
          <a:p>
            <a:r>
              <a:rPr lang="en-US" dirty="0" smtClean="0"/>
              <a:t>-Government Regulations</a:t>
            </a:r>
          </a:p>
          <a:p>
            <a:r>
              <a:rPr lang="en-US" dirty="0" smtClean="0"/>
              <a:t>-Taxes &amp; Subsidies</a:t>
            </a:r>
          </a:p>
          <a:p>
            <a:r>
              <a:rPr lang="en-US" dirty="0" smtClean="0"/>
              <a:t>-Expectations</a:t>
            </a:r>
            <a:endParaRPr lang="en-US" dirty="0"/>
          </a:p>
        </p:txBody>
      </p:sp>
      <p:cxnSp>
        <p:nvCxnSpPr>
          <p:cNvPr id="9" name="Straight Arrow Connector 8"/>
          <p:cNvCxnSpPr/>
          <p:nvPr/>
        </p:nvCxnSpPr>
        <p:spPr>
          <a:xfrm flipH="1" flipV="1">
            <a:off x="3124200" y="3124200"/>
            <a:ext cx="1828800" cy="838200"/>
          </a:xfrm>
          <a:prstGeom prst="straightConnector1">
            <a:avLst/>
          </a:prstGeom>
          <a:ln w="38100">
            <a:tailEnd type="arrow"/>
          </a:ln>
        </p:spPr>
        <p:style>
          <a:lnRef idx="1">
            <a:schemeClr val="accent6"/>
          </a:lnRef>
          <a:fillRef idx="0">
            <a:schemeClr val="accent6"/>
          </a:fillRef>
          <a:effectRef idx="0">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ox(in)">
                                      <p:cBhvr>
                                        <p:cTn id="15" dur="500"/>
                                        <p:tgtEl>
                                          <p:spTgt spid="9"/>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ox(in)">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533400" y="250825"/>
            <a:ext cx="8153400" cy="63785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1._________________:  President Trump gives a tax refund </a:t>
            </a:r>
          </a:p>
          <a:p>
            <a:pPr lvl="0" fontAlgn="base">
              <a:spcBef>
                <a:spcPct val="0"/>
              </a:spcBef>
              <a:spcAft>
                <a:spcPts val="1000"/>
              </a:spcAft>
            </a:pPr>
            <a:r>
              <a:rPr kumimoji="0" lang="en-US" sz="2000" b="0" i="0" u="none" strike="noStrike" cap="none" normalizeH="0" baseline="0" dirty="0" smtClean="0">
                <a:ln>
                  <a:noFill/>
                </a:ln>
                <a:solidFill>
                  <a:schemeClr val="tx1"/>
                </a:solidFill>
                <a:effectLst/>
                <a:latin typeface="Calibri" pitchFamily="34" charset="0"/>
                <a:cs typeface="Arial" pitchFamily="34" charset="0"/>
              </a:rPr>
              <a:t>2</a:t>
            </a:r>
            <a:r>
              <a:rPr lang="en-US" sz="2000" dirty="0" smtClean="0">
                <a:latin typeface="Calibri" pitchFamily="34" charset="0"/>
                <a:cs typeface="Arial" pitchFamily="34" charset="0"/>
              </a:rPr>
              <a:t>. _________________: </a:t>
            </a:r>
            <a:r>
              <a:rPr kumimoji="0" lang="en-US" sz="2000" b="0" i="0" u="none" strike="noStrike" cap="none" normalizeH="0" baseline="0" dirty="0" err="1" smtClean="0">
                <a:ln>
                  <a:noFill/>
                </a:ln>
                <a:solidFill>
                  <a:schemeClr val="tx1"/>
                </a:solidFill>
                <a:effectLst/>
                <a:latin typeface="Calibri" pitchFamily="34" charset="0"/>
                <a:cs typeface="Arial" pitchFamily="34" charset="0"/>
              </a:rPr>
              <a:t>Edrian</a:t>
            </a:r>
            <a:r>
              <a:rPr kumimoji="0" lang="en-US" sz="2000" b="0" i="0" u="none" strike="noStrike" cap="none" normalizeH="0" baseline="0" dirty="0" smtClean="0">
                <a:ln>
                  <a:noFill/>
                </a:ln>
                <a:solidFill>
                  <a:schemeClr val="tx1"/>
                </a:solidFill>
                <a:effectLst/>
                <a:latin typeface="Calibri" pitchFamily="34" charset="0"/>
                <a:cs typeface="Arial" pitchFamily="34" charset="0"/>
              </a:rPr>
              <a:t> buys more hats because </a:t>
            </a:r>
            <a:r>
              <a:rPr lang="en-US" sz="2000" dirty="0" smtClean="0">
                <a:latin typeface="Calibri" pitchFamily="34" charset="0"/>
                <a:cs typeface="Arial" pitchFamily="34" charset="0"/>
              </a:rPr>
              <a:t>he notices all of his                   friends are wearing them</a:t>
            </a:r>
            <a:r>
              <a:rPr kumimoji="0" lang="en-US" sz="2000" b="0" i="0" u="none" strike="noStrike" cap="none" normalizeH="0" baseline="0" dirty="0" smtClean="0">
                <a:ln>
                  <a:noFill/>
                </a:ln>
                <a:solidFill>
                  <a:schemeClr val="tx1"/>
                </a:solidFill>
                <a:effectLst/>
                <a:latin typeface="Calibri" pitchFamily="34" charset="0"/>
                <a:cs typeface="Arial" pitchFamily="34" charset="0"/>
              </a:rPr>
              <a:t>.</a:t>
            </a:r>
          </a:p>
          <a:p>
            <a:pPr lvl="0" fontAlgn="base">
              <a:spcBef>
                <a:spcPct val="0"/>
              </a:spcBef>
              <a:spcAft>
                <a:spcPts val="1000"/>
              </a:spcAft>
            </a:pPr>
            <a:r>
              <a:rPr kumimoji="0" lang="en-US" sz="2000" b="0" i="0" u="none" strike="noStrike" cap="none" normalizeH="0" baseline="0" dirty="0" smtClean="0">
                <a:ln>
                  <a:noFill/>
                </a:ln>
                <a:solidFill>
                  <a:schemeClr val="tx1"/>
                </a:solidFill>
                <a:effectLst/>
                <a:latin typeface="Calibri" pitchFamily="34" charset="0"/>
                <a:cs typeface="Arial" pitchFamily="34" charset="0"/>
              </a:rPr>
              <a:t>3</a:t>
            </a:r>
            <a:r>
              <a:rPr lang="en-US" sz="2000" dirty="0" smtClean="0">
                <a:latin typeface="Calibri" pitchFamily="34" charset="0"/>
                <a:cs typeface="Arial" pitchFamily="34" charset="0"/>
              </a:rPr>
              <a:t>. _________________: </a:t>
            </a:r>
            <a:r>
              <a:rPr kumimoji="0" lang="en-US" sz="2000" b="0" i="0" u="none" strike="noStrike" cap="none" normalizeH="0" baseline="0" dirty="0" smtClean="0">
                <a:ln>
                  <a:noFill/>
                </a:ln>
                <a:solidFill>
                  <a:schemeClr val="tx1"/>
                </a:solidFill>
                <a:effectLst/>
                <a:latin typeface="Calibri" pitchFamily="34" charset="0"/>
                <a:cs typeface="Arial" pitchFamily="34" charset="0"/>
              </a:rPr>
              <a:t>Crushed Red Pepper goes on sale, so people demand more pizza</a:t>
            </a:r>
            <a:r>
              <a:rPr kumimoji="0" lang="en-US" sz="2000" b="0" i="0" u="none" strike="noStrike" cap="none" normalizeH="0" dirty="0" smtClean="0">
                <a:ln>
                  <a:noFill/>
                </a:ln>
                <a:solidFill>
                  <a:schemeClr val="tx1"/>
                </a:solidFill>
                <a:effectLst/>
                <a:latin typeface="Calibri" pitchFamily="34" charset="0"/>
                <a:cs typeface="Arial" pitchFamily="34" charset="0"/>
              </a:rPr>
              <a:t> slices.</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a:p>
            <a:pPr fontAlgn="base">
              <a:spcBef>
                <a:spcPct val="0"/>
              </a:spcBef>
              <a:spcAft>
                <a:spcPts val="1000"/>
              </a:spcAft>
            </a:pPr>
            <a:r>
              <a:rPr lang="en-US" sz="2000" dirty="0" smtClean="0">
                <a:latin typeface="Calibri" pitchFamily="34" charset="0"/>
                <a:cs typeface="Arial" pitchFamily="34" charset="0"/>
              </a:rPr>
              <a:t>4. _________________: The Price of Flip-Flops rises, therefore more people buy sandals.</a:t>
            </a:r>
          </a:p>
          <a:p>
            <a:pPr lvl="0" fontAlgn="base">
              <a:spcBef>
                <a:spcPct val="0"/>
              </a:spcBef>
              <a:spcAft>
                <a:spcPts val="1000"/>
              </a:spcAft>
            </a:pPr>
            <a:r>
              <a:rPr lang="en-US" sz="2000" dirty="0" smtClean="0">
                <a:latin typeface="Calibri" pitchFamily="34" charset="0"/>
                <a:cs typeface="Arial" pitchFamily="34" charset="0"/>
              </a:rPr>
              <a:t>5. _________________: </a:t>
            </a:r>
            <a:r>
              <a:rPr kumimoji="0" lang="en-US" sz="2000" b="0" i="0" u="none" strike="noStrike" cap="none" normalizeH="0" baseline="0" dirty="0" smtClean="0">
                <a:ln>
                  <a:noFill/>
                </a:ln>
                <a:solidFill>
                  <a:schemeClr val="tx1"/>
                </a:solidFill>
                <a:effectLst/>
                <a:latin typeface="Calibri" pitchFamily="34" charset="0"/>
                <a:cs typeface="Arial" pitchFamily="34" charset="0"/>
              </a:rPr>
              <a:t>The price of cereal rises, as a result, demand for milk falls.</a:t>
            </a:r>
          </a:p>
          <a:p>
            <a:pPr lvl="0" fontAlgn="base">
              <a:spcBef>
                <a:spcPct val="0"/>
              </a:spcBef>
              <a:spcAft>
                <a:spcPts val="1000"/>
              </a:spcAft>
            </a:pPr>
            <a:r>
              <a:rPr lang="en-US" sz="2000" dirty="0" smtClean="0">
                <a:latin typeface="Calibri" pitchFamily="34" charset="0"/>
                <a:cs typeface="Arial" pitchFamily="34" charset="0"/>
              </a:rPr>
              <a:t>6. _________________: There are more people buying groceries.</a:t>
            </a:r>
          </a:p>
          <a:p>
            <a:pPr fontAlgn="base">
              <a:spcBef>
                <a:spcPct val="0"/>
              </a:spcBef>
              <a:spcAft>
                <a:spcPts val="1000"/>
              </a:spcAft>
            </a:pPr>
            <a:r>
              <a:rPr lang="en-US" sz="2000" dirty="0" smtClean="0">
                <a:latin typeface="Calibri" pitchFamily="34" charset="0"/>
                <a:cs typeface="Arial" pitchFamily="34" charset="0"/>
              </a:rPr>
              <a:t>7. _________________:  The price of cake frosting falls, so people demand more cake mix.</a:t>
            </a:r>
          </a:p>
          <a:p>
            <a:pPr lvl="0" fontAlgn="base">
              <a:spcBef>
                <a:spcPct val="0"/>
              </a:spcBef>
              <a:spcAft>
                <a:spcPts val="1000"/>
              </a:spcAft>
            </a:pPr>
            <a:r>
              <a:rPr lang="en-US" sz="2000" dirty="0" smtClean="0">
                <a:latin typeface="Calibri" pitchFamily="34" charset="0"/>
                <a:cs typeface="Arial" pitchFamily="34" charset="0"/>
              </a:rPr>
              <a:t>8. _________________: Americans love the new Eggplant Coke</a:t>
            </a:r>
          </a:p>
          <a:p>
            <a:pPr lvl="0" fontAlgn="base">
              <a:spcBef>
                <a:spcPct val="0"/>
              </a:spcBef>
              <a:spcAft>
                <a:spcPts val="1000"/>
              </a:spcAft>
            </a:pPr>
            <a:r>
              <a:rPr lang="en-US" sz="2000" dirty="0" smtClean="0">
                <a:latin typeface="Calibri" pitchFamily="34" charset="0"/>
                <a:cs typeface="Arial" pitchFamily="34" charset="0"/>
              </a:rPr>
              <a:t>9. _________________: </a:t>
            </a:r>
            <a:r>
              <a:rPr kumimoji="0" lang="en-US" sz="2000" b="0" i="0" u="none" strike="noStrike" cap="none" normalizeH="0" baseline="0" dirty="0" err="1" smtClean="0">
                <a:ln>
                  <a:noFill/>
                </a:ln>
                <a:solidFill>
                  <a:schemeClr val="tx1"/>
                </a:solidFill>
                <a:effectLst/>
                <a:latin typeface="Calibri" pitchFamily="34" charset="0"/>
                <a:cs typeface="Arial" pitchFamily="34" charset="0"/>
              </a:rPr>
              <a:t>Prajesh</a:t>
            </a:r>
            <a:r>
              <a:rPr kumimoji="0" lang="en-US" sz="2000" b="0" i="0" u="none" strike="noStrike" cap="none" normalizeH="0" baseline="0" dirty="0" smtClean="0">
                <a:ln>
                  <a:noFill/>
                </a:ln>
                <a:solidFill>
                  <a:schemeClr val="tx1"/>
                </a:solidFill>
                <a:effectLst/>
                <a:latin typeface="Calibri" pitchFamily="34" charset="0"/>
                <a:cs typeface="Arial" pitchFamily="34" charset="0"/>
              </a:rPr>
              <a:t> is scheduled</a:t>
            </a:r>
            <a:r>
              <a:rPr kumimoji="0" lang="en-US" sz="2000" b="0" i="0" u="none" strike="noStrike" cap="none" normalizeH="0" dirty="0" smtClean="0">
                <a:ln>
                  <a:noFill/>
                </a:ln>
                <a:solidFill>
                  <a:schemeClr val="tx1"/>
                </a:solidFill>
                <a:effectLst/>
                <a:latin typeface="Calibri" pitchFamily="34" charset="0"/>
                <a:cs typeface="Arial" pitchFamily="34" charset="0"/>
              </a:rPr>
              <a:t> for fewer shifts</a:t>
            </a:r>
            <a:r>
              <a:rPr kumimoji="0" lang="en-US" sz="2000" b="0" i="0" u="none" strike="noStrike" cap="none" normalizeH="0" baseline="0" dirty="0" smtClean="0">
                <a:ln>
                  <a:noFill/>
                </a:ln>
                <a:solidFill>
                  <a:schemeClr val="tx1"/>
                </a:solidFill>
                <a:effectLst/>
                <a:latin typeface="Calibri" pitchFamily="34" charset="0"/>
                <a:cs typeface="Arial" pitchFamily="34" charset="0"/>
              </a:rPr>
              <a:t>. </a:t>
            </a:r>
          </a:p>
          <a:p>
            <a:pPr lvl="0" fontAlgn="base">
              <a:spcBef>
                <a:spcPct val="0"/>
              </a:spcBef>
              <a:spcAft>
                <a:spcPts val="1000"/>
              </a:spcAft>
            </a:pPr>
            <a:r>
              <a:rPr lang="en-US" sz="2000" dirty="0" smtClean="0">
                <a:latin typeface="Calibri" pitchFamily="34" charset="0"/>
                <a:cs typeface="Arial" pitchFamily="34" charset="0"/>
              </a:rPr>
              <a:t>10. _________________:  </a:t>
            </a:r>
            <a:r>
              <a:rPr kumimoji="0" lang="en-US" sz="2000" b="0" i="0" u="none" strike="noStrike" cap="none" normalizeH="0" baseline="0" dirty="0" smtClean="0">
                <a:ln>
                  <a:noFill/>
                </a:ln>
                <a:solidFill>
                  <a:schemeClr val="tx1"/>
                </a:solidFill>
                <a:effectLst/>
                <a:latin typeface="Calibri" pitchFamily="34" charset="0"/>
                <a:cs typeface="Arial" pitchFamily="34" charset="0"/>
              </a:rPr>
              <a:t>The price of Frozen Yogurt drops, as a result, the demand</a:t>
            </a:r>
            <a:r>
              <a:rPr kumimoji="0" lang="en-US" sz="2000" b="0" i="0" u="none" strike="noStrike" cap="none" normalizeH="0" dirty="0" smtClean="0">
                <a:ln>
                  <a:noFill/>
                </a:ln>
                <a:solidFill>
                  <a:schemeClr val="tx1"/>
                </a:solidFill>
                <a:effectLst/>
                <a:latin typeface="Calibri" pitchFamily="34" charset="0"/>
                <a:cs typeface="Arial" pitchFamily="34" charset="0"/>
              </a:rPr>
              <a:t> decreases for ice cream</a:t>
            </a:r>
            <a:r>
              <a:rPr kumimoji="0" lang="en-US" sz="2000" b="0" i="0" u="none" strike="noStrike" cap="none" normalizeH="0" baseline="0" dirty="0" smtClean="0">
                <a:ln>
                  <a:noFill/>
                </a:ln>
                <a:solidFill>
                  <a:schemeClr val="tx1"/>
                </a:solidFill>
                <a:effectLst/>
                <a:latin typeface="Calibri" pitchFamily="34" charset="0"/>
                <a:cs typeface="Arial" pitchFamily="34" charset="0"/>
              </a:rPr>
              <a:t>.</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TextBox 2"/>
          <p:cNvSpPr txBox="1"/>
          <p:nvPr/>
        </p:nvSpPr>
        <p:spPr>
          <a:xfrm>
            <a:off x="914400" y="304800"/>
            <a:ext cx="1981200" cy="338554"/>
          </a:xfrm>
          <a:prstGeom prst="rect">
            <a:avLst/>
          </a:prstGeom>
          <a:noFill/>
        </p:spPr>
        <p:txBody>
          <a:bodyPr wrap="square" rtlCol="0">
            <a:spAutoFit/>
          </a:bodyPr>
          <a:lstStyle/>
          <a:p>
            <a:pPr algn="ctr"/>
            <a:r>
              <a:rPr lang="en-US" sz="1600" dirty="0" smtClean="0">
                <a:solidFill>
                  <a:srgbClr val="00B0F0"/>
                </a:solidFill>
              </a:rPr>
              <a:t>Consumer Income</a:t>
            </a:r>
            <a:endParaRPr lang="en-US" sz="1600" dirty="0">
              <a:solidFill>
                <a:srgbClr val="00B0F0"/>
              </a:solidFill>
            </a:endParaRPr>
          </a:p>
        </p:txBody>
      </p:sp>
      <p:sp>
        <p:nvSpPr>
          <p:cNvPr id="4" name="TextBox 3"/>
          <p:cNvSpPr txBox="1"/>
          <p:nvPr/>
        </p:nvSpPr>
        <p:spPr>
          <a:xfrm>
            <a:off x="914400" y="728246"/>
            <a:ext cx="1981200" cy="338554"/>
          </a:xfrm>
          <a:prstGeom prst="rect">
            <a:avLst/>
          </a:prstGeom>
          <a:noFill/>
        </p:spPr>
        <p:txBody>
          <a:bodyPr wrap="square" rtlCol="0">
            <a:spAutoFit/>
          </a:bodyPr>
          <a:lstStyle/>
          <a:p>
            <a:pPr algn="ctr"/>
            <a:r>
              <a:rPr lang="en-US" sz="1600" dirty="0" smtClean="0">
                <a:solidFill>
                  <a:srgbClr val="00B0F0"/>
                </a:solidFill>
              </a:rPr>
              <a:t>Consumer Tastes</a:t>
            </a:r>
            <a:endParaRPr lang="en-US" sz="1600" dirty="0">
              <a:solidFill>
                <a:srgbClr val="00B0F0"/>
              </a:solidFill>
            </a:endParaRPr>
          </a:p>
        </p:txBody>
      </p:sp>
      <p:sp>
        <p:nvSpPr>
          <p:cNvPr id="5" name="TextBox 4"/>
          <p:cNvSpPr txBox="1"/>
          <p:nvPr/>
        </p:nvSpPr>
        <p:spPr>
          <a:xfrm>
            <a:off x="838200" y="1447800"/>
            <a:ext cx="2286000" cy="338554"/>
          </a:xfrm>
          <a:prstGeom prst="rect">
            <a:avLst/>
          </a:prstGeom>
          <a:noFill/>
        </p:spPr>
        <p:txBody>
          <a:bodyPr wrap="square" rtlCol="0">
            <a:spAutoFit/>
          </a:bodyPr>
          <a:lstStyle/>
          <a:p>
            <a:pPr algn="ctr"/>
            <a:r>
              <a:rPr lang="en-US" sz="1600" dirty="0" smtClean="0">
                <a:solidFill>
                  <a:srgbClr val="00B0F0"/>
                </a:solidFill>
              </a:rPr>
              <a:t>Price of Complements</a:t>
            </a:r>
            <a:endParaRPr lang="en-US" sz="1600" dirty="0">
              <a:solidFill>
                <a:srgbClr val="00B0F0"/>
              </a:solidFill>
            </a:endParaRPr>
          </a:p>
        </p:txBody>
      </p:sp>
      <p:sp>
        <p:nvSpPr>
          <p:cNvPr id="7" name="TextBox 6"/>
          <p:cNvSpPr txBox="1"/>
          <p:nvPr/>
        </p:nvSpPr>
        <p:spPr>
          <a:xfrm>
            <a:off x="762000" y="2176046"/>
            <a:ext cx="2286000" cy="338554"/>
          </a:xfrm>
          <a:prstGeom prst="rect">
            <a:avLst/>
          </a:prstGeom>
          <a:noFill/>
        </p:spPr>
        <p:txBody>
          <a:bodyPr wrap="square" rtlCol="0">
            <a:spAutoFit/>
          </a:bodyPr>
          <a:lstStyle/>
          <a:p>
            <a:pPr algn="ctr"/>
            <a:r>
              <a:rPr lang="en-US" sz="1600" dirty="0" smtClean="0">
                <a:solidFill>
                  <a:srgbClr val="00B0F0"/>
                </a:solidFill>
              </a:rPr>
              <a:t>Price of Substitutes</a:t>
            </a:r>
            <a:endParaRPr lang="en-US" sz="1600" dirty="0">
              <a:solidFill>
                <a:srgbClr val="00B0F0"/>
              </a:solidFill>
            </a:endParaRPr>
          </a:p>
        </p:txBody>
      </p:sp>
      <p:sp>
        <p:nvSpPr>
          <p:cNvPr id="8" name="TextBox 7"/>
          <p:cNvSpPr txBox="1"/>
          <p:nvPr/>
        </p:nvSpPr>
        <p:spPr>
          <a:xfrm>
            <a:off x="762000" y="2895600"/>
            <a:ext cx="2286000" cy="338554"/>
          </a:xfrm>
          <a:prstGeom prst="rect">
            <a:avLst/>
          </a:prstGeom>
          <a:noFill/>
        </p:spPr>
        <p:txBody>
          <a:bodyPr wrap="square" rtlCol="0">
            <a:spAutoFit/>
          </a:bodyPr>
          <a:lstStyle/>
          <a:p>
            <a:pPr algn="ctr"/>
            <a:r>
              <a:rPr lang="en-US" sz="1600" dirty="0" smtClean="0">
                <a:solidFill>
                  <a:srgbClr val="00B0F0"/>
                </a:solidFill>
              </a:rPr>
              <a:t>Price of Complements</a:t>
            </a:r>
            <a:endParaRPr lang="en-US" sz="1600" dirty="0">
              <a:solidFill>
                <a:srgbClr val="00B0F0"/>
              </a:solidFill>
            </a:endParaRPr>
          </a:p>
        </p:txBody>
      </p:sp>
      <p:sp>
        <p:nvSpPr>
          <p:cNvPr id="9" name="TextBox 8"/>
          <p:cNvSpPr txBox="1"/>
          <p:nvPr/>
        </p:nvSpPr>
        <p:spPr>
          <a:xfrm>
            <a:off x="762000" y="3657600"/>
            <a:ext cx="2286000" cy="338554"/>
          </a:xfrm>
          <a:prstGeom prst="rect">
            <a:avLst/>
          </a:prstGeom>
          <a:noFill/>
        </p:spPr>
        <p:txBody>
          <a:bodyPr wrap="square" rtlCol="0">
            <a:spAutoFit/>
          </a:bodyPr>
          <a:lstStyle/>
          <a:p>
            <a:pPr algn="ctr"/>
            <a:r>
              <a:rPr lang="en-US" sz="1600" dirty="0" smtClean="0">
                <a:solidFill>
                  <a:srgbClr val="00B0F0"/>
                </a:solidFill>
              </a:rPr>
              <a:t># of Consumers</a:t>
            </a:r>
            <a:endParaRPr lang="en-US" sz="1600" dirty="0">
              <a:solidFill>
                <a:srgbClr val="00B0F0"/>
              </a:solidFill>
            </a:endParaRPr>
          </a:p>
        </p:txBody>
      </p:sp>
      <p:sp>
        <p:nvSpPr>
          <p:cNvPr id="10" name="TextBox 9"/>
          <p:cNvSpPr txBox="1"/>
          <p:nvPr/>
        </p:nvSpPr>
        <p:spPr>
          <a:xfrm>
            <a:off x="762000" y="4081046"/>
            <a:ext cx="2286000" cy="338554"/>
          </a:xfrm>
          <a:prstGeom prst="rect">
            <a:avLst/>
          </a:prstGeom>
          <a:noFill/>
        </p:spPr>
        <p:txBody>
          <a:bodyPr wrap="square" rtlCol="0">
            <a:spAutoFit/>
          </a:bodyPr>
          <a:lstStyle/>
          <a:p>
            <a:pPr algn="ctr"/>
            <a:r>
              <a:rPr lang="en-US" sz="1600" dirty="0" smtClean="0">
                <a:solidFill>
                  <a:srgbClr val="00B0F0"/>
                </a:solidFill>
              </a:rPr>
              <a:t>Price of Complements</a:t>
            </a:r>
            <a:endParaRPr lang="en-US" sz="1600" dirty="0">
              <a:solidFill>
                <a:srgbClr val="00B0F0"/>
              </a:solidFill>
            </a:endParaRPr>
          </a:p>
        </p:txBody>
      </p:sp>
      <p:sp>
        <p:nvSpPr>
          <p:cNvPr id="11" name="TextBox 10"/>
          <p:cNvSpPr txBox="1"/>
          <p:nvPr/>
        </p:nvSpPr>
        <p:spPr>
          <a:xfrm>
            <a:off x="838200" y="4800600"/>
            <a:ext cx="2286000" cy="338554"/>
          </a:xfrm>
          <a:prstGeom prst="rect">
            <a:avLst/>
          </a:prstGeom>
          <a:noFill/>
        </p:spPr>
        <p:txBody>
          <a:bodyPr wrap="square" rtlCol="0">
            <a:spAutoFit/>
          </a:bodyPr>
          <a:lstStyle/>
          <a:p>
            <a:pPr algn="ctr"/>
            <a:r>
              <a:rPr lang="en-US" sz="1600" dirty="0" smtClean="0">
                <a:solidFill>
                  <a:srgbClr val="00B0F0"/>
                </a:solidFill>
              </a:rPr>
              <a:t>Consumer Tastes</a:t>
            </a:r>
            <a:endParaRPr lang="en-US" sz="1600" dirty="0">
              <a:solidFill>
                <a:srgbClr val="00B0F0"/>
              </a:solidFill>
            </a:endParaRPr>
          </a:p>
        </p:txBody>
      </p:sp>
      <p:sp>
        <p:nvSpPr>
          <p:cNvPr id="12" name="TextBox 11"/>
          <p:cNvSpPr txBox="1"/>
          <p:nvPr/>
        </p:nvSpPr>
        <p:spPr>
          <a:xfrm>
            <a:off x="990600" y="5257800"/>
            <a:ext cx="1981200" cy="338554"/>
          </a:xfrm>
          <a:prstGeom prst="rect">
            <a:avLst/>
          </a:prstGeom>
          <a:noFill/>
        </p:spPr>
        <p:txBody>
          <a:bodyPr wrap="square" rtlCol="0">
            <a:spAutoFit/>
          </a:bodyPr>
          <a:lstStyle/>
          <a:p>
            <a:pPr algn="ctr"/>
            <a:r>
              <a:rPr lang="en-US" sz="1600" dirty="0" smtClean="0">
                <a:solidFill>
                  <a:srgbClr val="00B0F0"/>
                </a:solidFill>
              </a:rPr>
              <a:t>Consumer Income</a:t>
            </a:r>
            <a:endParaRPr lang="en-US" sz="1600" dirty="0">
              <a:solidFill>
                <a:srgbClr val="00B0F0"/>
              </a:solidFill>
            </a:endParaRPr>
          </a:p>
        </p:txBody>
      </p:sp>
      <p:sp>
        <p:nvSpPr>
          <p:cNvPr id="14" name="TextBox 13"/>
          <p:cNvSpPr txBox="1"/>
          <p:nvPr/>
        </p:nvSpPr>
        <p:spPr>
          <a:xfrm>
            <a:off x="914400" y="5715000"/>
            <a:ext cx="2286000" cy="338554"/>
          </a:xfrm>
          <a:prstGeom prst="rect">
            <a:avLst/>
          </a:prstGeom>
          <a:noFill/>
        </p:spPr>
        <p:txBody>
          <a:bodyPr wrap="square" rtlCol="0">
            <a:spAutoFit/>
          </a:bodyPr>
          <a:lstStyle/>
          <a:p>
            <a:pPr algn="ctr"/>
            <a:r>
              <a:rPr lang="en-US" sz="1600" dirty="0" smtClean="0">
                <a:solidFill>
                  <a:srgbClr val="00B0F0"/>
                </a:solidFill>
              </a:rPr>
              <a:t>Price of Substitutes</a:t>
            </a:r>
            <a:endParaRPr lang="en-US" sz="1600" dirty="0">
              <a:solidFill>
                <a:srgbClr val="00B0F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amond(i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amond(i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amond(i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diamond(in)">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diamond(in)">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diamond(in)">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diamond(in)">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diamond(in)">
                                      <p:cBhvr>
                                        <p:cTn id="5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p:bldP spid="9" grpId="0"/>
      <p:bldP spid="10" grpId="0"/>
      <p:bldP spid="11" grpId="0"/>
      <p:bldP spid="12"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52400" y="228600"/>
            <a:ext cx="8686800" cy="6477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sng" strike="noStrike" cap="none" normalizeH="0" baseline="0" dirty="0" smtClean="0">
                <a:ln>
                  <a:noFill/>
                </a:ln>
                <a:solidFill>
                  <a:schemeClr val="tx1"/>
                </a:solidFill>
                <a:effectLst/>
                <a:latin typeface="Times New Roman" pitchFamily="18" charset="0"/>
                <a:cs typeface="Arial" pitchFamily="34" charset="0"/>
              </a:rPr>
              <a:t>NEWSPAPER</a:t>
            </a:r>
            <a:r>
              <a:rPr kumimoji="0" lang="en-US" sz="2000" b="0" i="0" u="sng" strike="noStrike" cap="none" normalizeH="0" dirty="0" smtClean="0">
                <a:ln>
                  <a:noFill/>
                </a:ln>
                <a:solidFill>
                  <a:schemeClr val="tx1"/>
                </a:solidFill>
                <a:effectLst/>
                <a:latin typeface="Times New Roman" pitchFamily="18" charset="0"/>
                <a:cs typeface="Arial" pitchFamily="34" charset="0"/>
              </a:rPr>
              <a:t> </a:t>
            </a:r>
            <a:r>
              <a:rPr kumimoji="0" lang="en-US" sz="2000" b="0" i="0" u="sng" strike="noStrike" cap="none" normalizeH="0" baseline="0" dirty="0" smtClean="0">
                <a:ln>
                  <a:noFill/>
                </a:ln>
                <a:solidFill>
                  <a:schemeClr val="tx1"/>
                </a:solidFill>
                <a:effectLst/>
                <a:latin typeface="Times New Roman" pitchFamily="18" charset="0"/>
                <a:cs typeface="Arial" pitchFamily="34" charset="0"/>
              </a:rPr>
              <a:t>HEADLINE</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Arial" pitchFamily="34" charset="0"/>
            </a:endParaRPr>
          </a:p>
          <a:p>
            <a:pPr marL="228600" marR="0" lvl="0" indent="-228600" algn="l" defTabSz="914400" rtl="0" eaLnBrk="1" fontAlgn="base" latinLnBrk="0" hangingPunct="1">
              <a:lnSpc>
                <a:spcPct val="100000"/>
              </a:lnSpc>
              <a:spcBef>
                <a:spcPct val="0"/>
              </a:spcBef>
              <a:spcAft>
                <a:spcPts val="1000"/>
              </a:spcAft>
              <a:buClrTx/>
              <a:buSzTx/>
              <a:buFontTx/>
              <a:buAutoNum type="arabicPeriod"/>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_________________  “Faster internet speed allows Amazon.com to do more business”</a:t>
            </a:r>
          </a:p>
          <a:p>
            <a:pPr marL="228600" lvl="0" indent="-228600" fontAlgn="base">
              <a:spcBef>
                <a:spcPct val="0"/>
              </a:spcBef>
              <a:spcAft>
                <a:spcPts val="1000"/>
              </a:spcAft>
              <a:buAutoNum type="arabicPeriod" startAt="2"/>
            </a:pPr>
            <a:r>
              <a:rPr lang="en-US" sz="2000" dirty="0" smtClean="0">
                <a:latin typeface="Calibri" pitchFamily="34" charset="0"/>
                <a:cs typeface="Arial" pitchFamily="34" charset="0"/>
              </a:rPr>
              <a:t>_________________ </a:t>
            </a:r>
            <a:r>
              <a:rPr kumimoji="0" lang="en-US" sz="2000" b="0" i="0" u="none" strike="noStrike" cap="none" normalizeH="0" baseline="0" dirty="0" smtClean="0">
                <a:ln>
                  <a:noFill/>
                </a:ln>
                <a:solidFill>
                  <a:schemeClr val="tx1"/>
                </a:solidFill>
                <a:effectLst/>
                <a:latin typeface="Calibri" pitchFamily="34" charset="0"/>
                <a:cs typeface="Arial" pitchFamily="34" charset="0"/>
              </a:rPr>
              <a:t>“Orange juice producers happy that price of labor fo</a:t>
            </a:r>
            <a:r>
              <a:rPr lang="en-US" sz="2000" dirty="0" smtClean="0">
                <a:latin typeface="Calibri" pitchFamily="34" charset="0"/>
                <a:cs typeface="Arial" pitchFamily="34" charset="0"/>
              </a:rPr>
              <a:t>r fruit pickers </a:t>
            </a:r>
            <a:r>
              <a:rPr kumimoji="0" lang="en-US" sz="2000" b="0" i="0" u="none" strike="noStrike" cap="none" normalizeH="0" baseline="0" dirty="0" smtClean="0">
                <a:ln>
                  <a:noFill/>
                </a:ln>
                <a:solidFill>
                  <a:schemeClr val="tx1"/>
                </a:solidFill>
                <a:effectLst/>
                <a:latin typeface="Calibri" pitchFamily="34" charset="0"/>
                <a:cs typeface="Arial" pitchFamily="34" charset="0"/>
              </a:rPr>
              <a:t>falls”</a:t>
            </a:r>
          </a:p>
          <a:p>
            <a:pPr marL="228600" lvl="0" indent="-228600" fontAlgn="base">
              <a:spcBef>
                <a:spcPct val="0"/>
              </a:spcBef>
              <a:spcAft>
                <a:spcPts val="1000"/>
              </a:spcAft>
            </a:pPr>
            <a:r>
              <a:rPr kumimoji="0" lang="en-US" sz="2000" b="0" i="0" u="none" strike="noStrike" cap="none" normalizeH="0" baseline="0" dirty="0" smtClean="0">
                <a:ln>
                  <a:noFill/>
                </a:ln>
                <a:solidFill>
                  <a:schemeClr val="tx1"/>
                </a:solidFill>
                <a:effectLst/>
                <a:latin typeface="Calibri" pitchFamily="34" charset="0"/>
                <a:cs typeface="Arial" pitchFamily="34" charset="0"/>
              </a:rPr>
              <a:t>3. </a:t>
            </a:r>
            <a:r>
              <a:rPr lang="en-US" sz="2000" dirty="0" smtClean="0">
                <a:latin typeface="Calibri" pitchFamily="34" charset="0"/>
                <a:cs typeface="Arial" pitchFamily="34" charset="0"/>
              </a:rPr>
              <a:t>_________________  </a:t>
            </a:r>
            <a:r>
              <a:rPr kumimoji="0" lang="en-US" sz="2000" b="0" i="0" u="none" strike="noStrike" cap="none" normalizeH="0" baseline="0" dirty="0" smtClean="0">
                <a:ln>
                  <a:noFill/>
                </a:ln>
                <a:solidFill>
                  <a:schemeClr val="tx1"/>
                </a:solidFill>
                <a:effectLst/>
                <a:latin typeface="Calibri" pitchFamily="34" charset="0"/>
                <a:cs typeface="Arial" pitchFamily="34" charset="0"/>
              </a:rPr>
              <a:t>“Northern</a:t>
            </a:r>
            <a:r>
              <a:rPr kumimoji="0" lang="en-US" sz="2000" b="0" i="0" u="none" strike="noStrike" cap="none" normalizeH="0" dirty="0" smtClean="0">
                <a:ln>
                  <a:noFill/>
                </a:ln>
                <a:solidFill>
                  <a:schemeClr val="tx1"/>
                </a:solidFill>
                <a:effectLst/>
                <a:latin typeface="Calibri" pitchFamily="34" charset="0"/>
                <a:cs typeface="Arial" pitchFamily="34" charset="0"/>
              </a:rPr>
              <a:t> California farmers turning to Apricots</a:t>
            </a:r>
            <a:r>
              <a:rPr kumimoji="0" lang="en-US" sz="2000" b="0" i="0" u="none" strike="noStrike" cap="none" normalizeH="0" baseline="0" dirty="0" smtClean="0">
                <a:ln>
                  <a:noFill/>
                </a:ln>
                <a:solidFill>
                  <a:schemeClr val="tx1"/>
                </a:solidFill>
                <a:effectLst/>
                <a:latin typeface="Calibri" pitchFamily="34" charset="0"/>
                <a:cs typeface="Arial" pitchFamily="34" charset="0"/>
              </a:rPr>
              <a:t>”</a:t>
            </a:r>
          </a:p>
          <a:p>
            <a:pPr lvl="0" fontAlgn="base">
              <a:spcBef>
                <a:spcPct val="0"/>
              </a:spcBef>
              <a:spcAft>
                <a:spcPts val="1000"/>
              </a:spcAft>
            </a:pPr>
            <a:r>
              <a:rPr kumimoji="0" lang="en-US" sz="2000" b="0" i="0" u="none" strike="noStrike" cap="none" normalizeH="0" baseline="0" dirty="0" smtClean="0">
                <a:ln>
                  <a:noFill/>
                </a:ln>
                <a:solidFill>
                  <a:schemeClr val="tx1"/>
                </a:solidFill>
                <a:effectLst/>
                <a:latin typeface="Calibri" pitchFamily="34" charset="0"/>
                <a:cs typeface="Arial" pitchFamily="34" charset="0"/>
              </a:rPr>
              <a:t>4. </a:t>
            </a:r>
            <a:r>
              <a:rPr lang="en-US" sz="2000" dirty="0" smtClean="0">
                <a:latin typeface="Calibri" pitchFamily="34" charset="0"/>
                <a:cs typeface="Arial" pitchFamily="34" charset="0"/>
              </a:rPr>
              <a:t>_________________ </a:t>
            </a:r>
            <a:r>
              <a:rPr kumimoji="0" lang="en-US" sz="2000" b="0" i="0" u="none" strike="noStrike" cap="none" normalizeH="0" baseline="0" dirty="0" smtClean="0">
                <a:ln>
                  <a:noFill/>
                </a:ln>
                <a:solidFill>
                  <a:schemeClr val="tx1"/>
                </a:solidFill>
                <a:effectLst/>
                <a:latin typeface="Calibri" pitchFamily="34" charset="0"/>
                <a:cs typeface="Arial" pitchFamily="34" charset="0"/>
              </a:rPr>
              <a:t>“Sacramento lawmakers declare all cars to have tougher smog standards by 2022”</a:t>
            </a:r>
          </a:p>
          <a:p>
            <a:pPr marL="228600" lvl="0" indent="-228600" fontAlgn="base">
              <a:spcBef>
                <a:spcPct val="0"/>
              </a:spcBef>
              <a:spcAft>
                <a:spcPts val="1000"/>
              </a:spcAft>
              <a:buFontTx/>
              <a:buAutoNum type="arabicPeriod" startAt="5"/>
            </a:pPr>
            <a:r>
              <a:rPr lang="en-US" sz="2000" dirty="0" smtClean="0">
                <a:latin typeface="Calibri" pitchFamily="34" charset="0"/>
                <a:cs typeface="Arial" pitchFamily="34" charset="0"/>
              </a:rPr>
              <a:t>_________________ </a:t>
            </a:r>
            <a:r>
              <a:rPr kumimoji="0" lang="en-US" sz="2000" b="0" i="0" u="none" strike="noStrike" cap="none" normalizeH="0" baseline="0" dirty="0" smtClean="0">
                <a:ln>
                  <a:noFill/>
                </a:ln>
                <a:solidFill>
                  <a:schemeClr val="tx1"/>
                </a:solidFill>
                <a:effectLst/>
                <a:latin typeface="Calibri" pitchFamily="34" charset="0"/>
                <a:cs typeface="Arial" pitchFamily="34" charset="0"/>
              </a:rPr>
              <a:t>“Suppliers expect Apple Fanatics will pay more for  </a:t>
            </a:r>
            <a:r>
              <a:rPr kumimoji="0" lang="en-US" sz="2000" b="0" i="0" u="none" strike="noStrike" cap="none" normalizeH="0" baseline="0" dirty="0" err="1" smtClean="0">
                <a:ln>
                  <a:noFill/>
                </a:ln>
                <a:solidFill>
                  <a:schemeClr val="tx1"/>
                </a:solidFill>
                <a:effectLst/>
                <a:latin typeface="Calibri" pitchFamily="34" charset="0"/>
                <a:cs typeface="Arial" pitchFamily="34" charset="0"/>
              </a:rPr>
              <a:t>iPhone</a:t>
            </a:r>
            <a:r>
              <a:rPr kumimoji="0" lang="en-US" sz="2000" b="0" i="0" u="none" strike="noStrike" cap="none" normalizeH="0" baseline="0" dirty="0" smtClean="0">
                <a:ln>
                  <a:noFill/>
                </a:ln>
                <a:solidFill>
                  <a:schemeClr val="tx1"/>
                </a:solidFill>
                <a:effectLst/>
                <a:latin typeface="Calibri" pitchFamily="34" charset="0"/>
                <a:cs typeface="Arial" pitchFamily="34" charset="0"/>
              </a:rPr>
              <a:t> 19 in December”</a:t>
            </a:r>
          </a:p>
          <a:p>
            <a:pPr marL="228600" lvl="0" indent="-228600" fontAlgn="base">
              <a:spcBef>
                <a:spcPct val="0"/>
              </a:spcBef>
              <a:spcAft>
                <a:spcPts val="1000"/>
              </a:spcAft>
            </a:pPr>
            <a:r>
              <a:rPr kumimoji="0" lang="en-US" sz="2000" b="0" i="0" u="none" strike="noStrike" cap="none" normalizeH="0" baseline="0" dirty="0" smtClean="0">
                <a:ln>
                  <a:noFill/>
                </a:ln>
                <a:solidFill>
                  <a:schemeClr val="tx1"/>
                </a:solidFill>
                <a:effectLst/>
                <a:latin typeface="Calibri" pitchFamily="34" charset="0"/>
                <a:cs typeface="Arial" pitchFamily="34" charset="0"/>
              </a:rPr>
              <a:t>6 </a:t>
            </a:r>
            <a:r>
              <a:rPr lang="en-US" sz="2000" dirty="0" smtClean="0">
                <a:latin typeface="Calibri" pitchFamily="34" charset="0"/>
                <a:cs typeface="Arial" pitchFamily="34" charset="0"/>
              </a:rPr>
              <a:t>. _________________ </a:t>
            </a:r>
            <a:r>
              <a:rPr kumimoji="0" lang="en-US" sz="2000" b="0" i="0" u="none" strike="noStrike" cap="none" normalizeH="0" baseline="0" dirty="0" smtClean="0">
                <a:ln>
                  <a:noFill/>
                </a:ln>
                <a:solidFill>
                  <a:schemeClr val="tx1"/>
                </a:solidFill>
                <a:effectLst/>
                <a:latin typeface="Calibri" pitchFamily="34" charset="0"/>
                <a:cs typeface="Arial" pitchFamily="34" charset="0"/>
              </a:rPr>
              <a:t>“Starbucks offers bonus, workers work harder”</a:t>
            </a:r>
          </a:p>
          <a:p>
            <a:pPr marL="228600" lvl="0" indent="-228600" fontAlgn="base">
              <a:spcBef>
                <a:spcPct val="0"/>
              </a:spcBef>
              <a:spcAft>
                <a:spcPts val="1000"/>
              </a:spcAft>
              <a:buFontTx/>
              <a:buAutoNum type="arabicPeriod" startAt="7"/>
            </a:pPr>
            <a:r>
              <a:rPr lang="en-US" sz="2000" dirty="0" smtClean="0">
                <a:latin typeface="Calibri" pitchFamily="34" charset="0"/>
                <a:cs typeface="Arial" pitchFamily="34" charset="0"/>
              </a:rPr>
              <a:t>_________________“</a:t>
            </a:r>
            <a:r>
              <a:rPr kumimoji="0" lang="en-US" sz="2000" b="0" i="0" u="none" strike="noStrike" cap="none" normalizeH="0" baseline="0" dirty="0" smtClean="0">
                <a:ln>
                  <a:noFill/>
                </a:ln>
                <a:solidFill>
                  <a:schemeClr val="tx1"/>
                </a:solidFill>
                <a:effectLst/>
                <a:latin typeface="Calibri" pitchFamily="34" charset="0"/>
                <a:cs typeface="Arial" pitchFamily="34" charset="0"/>
              </a:rPr>
              <a:t>Boeing wins Federal dollars for aerospace project</a:t>
            </a:r>
            <a:r>
              <a:rPr lang="en-US" sz="2000" dirty="0" smtClean="0">
                <a:latin typeface="Calibri" pitchFamily="34" charset="0"/>
                <a:cs typeface="Arial" pitchFamily="34" charset="0"/>
              </a:rPr>
              <a:t>”</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a:p>
            <a:pPr marL="228600" lvl="0" indent="-228600" fontAlgn="base">
              <a:spcBef>
                <a:spcPct val="0"/>
              </a:spcBef>
              <a:spcAft>
                <a:spcPts val="1000"/>
              </a:spcAft>
            </a:pPr>
            <a:r>
              <a:rPr kumimoji="0" lang="en-US" sz="2000" b="0" i="0" u="none" strike="noStrike" cap="none" normalizeH="0" baseline="0" dirty="0" smtClean="0">
                <a:ln>
                  <a:noFill/>
                </a:ln>
                <a:solidFill>
                  <a:schemeClr val="tx1"/>
                </a:solidFill>
                <a:effectLst/>
                <a:latin typeface="Calibri" pitchFamily="34" charset="0"/>
                <a:cs typeface="Arial" pitchFamily="34" charset="0"/>
              </a:rPr>
              <a:t>8. </a:t>
            </a:r>
            <a:r>
              <a:rPr lang="en-US" sz="2000" dirty="0" smtClean="0">
                <a:latin typeface="Calibri" pitchFamily="34" charset="0"/>
                <a:cs typeface="Arial" pitchFamily="34" charset="0"/>
              </a:rPr>
              <a:t>_________________ </a:t>
            </a:r>
            <a:r>
              <a:rPr kumimoji="0" lang="en-US" sz="2000" b="0" i="0" u="none" strike="noStrike" cap="none" normalizeH="0" baseline="0" dirty="0" smtClean="0">
                <a:ln>
                  <a:noFill/>
                </a:ln>
                <a:solidFill>
                  <a:schemeClr val="tx1"/>
                </a:solidFill>
                <a:effectLst/>
                <a:latin typeface="Calibri" pitchFamily="34" charset="0"/>
                <a:cs typeface="Arial" pitchFamily="34" charset="0"/>
              </a:rPr>
              <a:t>“Hershey Company worried because price of South American</a:t>
            </a:r>
            <a:r>
              <a:rPr kumimoji="0" lang="en-US" sz="2000" b="0" i="0" u="none" strike="noStrike" cap="none" normalizeH="0" dirty="0" smtClean="0">
                <a:ln>
                  <a:noFill/>
                </a:ln>
                <a:solidFill>
                  <a:schemeClr val="tx1"/>
                </a:solidFill>
                <a:effectLst/>
                <a:latin typeface="Calibri" pitchFamily="34" charset="0"/>
                <a:cs typeface="Arial" pitchFamily="34" charset="0"/>
              </a:rPr>
              <a:t> </a:t>
            </a:r>
            <a:r>
              <a:rPr kumimoji="0" lang="en-US" sz="2000" b="0" i="0" u="none" strike="noStrike" cap="none" normalizeH="0" baseline="0" dirty="0" smtClean="0">
                <a:ln>
                  <a:noFill/>
                </a:ln>
                <a:solidFill>
                  <a:schemeClr val="tx1"/>
                </a:solidFill>
                <a:effectLst/>
                <a:latin typeface="Calibri" pitchFamily="34" charset="0"/>
                <a:cs typeface="Arial" pitchFamily="34" charset="0"/>
              </a:rPr>
              <a:t>cocoa rises”</a:t>
            </a:r>
          </a:p>
        </p:txBody>
      </p:sp>
      <p:sp>
        <p:nvSpPr>
          <p:cNvPr id="3" name="TextBox 2"/>
          <p:cNvSpPr txBox="1"/>
          <p:nvPr/>
        </p:nvSpPr>
        <p:spPr>
          <a:xfrm>
            <a:off x="457200" y="990600"/>
            <a:ext cx="2209800" cy="338554"/>
          </a:xfrm>
          <a:prstGeom prst="rect">
            <a:avLst/>
          </a:prstGeom>
          <a:noFill/>
        </p:spPr>
        <p:txBody>
          <a:bodyPr wrap="square" rtlCol="0">
            <a:spAutoFit/>
          </a:bodyPr>
          <a:lstStyle/>
          <a:p>
            <a:r>
              <a:rPr lang="en-US" sz="1600" dirty="0" smtClean="0">
                <a:solidFill>
                  <a:srgbClr val="7030A0"/>
                </a:solidFill>
              </a:rPr>
              <a:t>Productivity/Technology</a:t>
            </a:r>
            <a:endParaRPr lang="en-US" sz="1600" dirty="0">
              <a:solidFill>
                <a:srgbClr val="7030A0"/>
              </a:solidFill>
            </a:endParaRPr>
          </a:p>
        </p:txBody>
      </p:sp>
      <p:sp>
        <p:nvSpPr>
          <p:cNvPr id="4" name="TextBox 3"/>
          <p:cNvSpPr txBox="1"/>
          <p:nvPr/>
        </p:nvSpPr>
        <p:spPr>
          <a:xfrm>
            <a:off x="457200" y="1718846"/>
            <a:ext cx="2209800" cy="338554"/>
          </a:xfrm>
          <a:prstGeom prst="rect">
            <a:avLst/>
          </a:prstGeom>
          <a:noFill/>
        </p:spPr>
        <p:txBody>
          <a:bodyPr wrap="square" rtlCol="0">
            <a:spAutoFit/>
          </a:bodyPr>
          <a:lstStyle/>
          <a:p>
            <a:pPr algn="ctr"/>
            <a:r>
              <a:rPr lang="en-US" sz="1600" dirty="0" smtClean="0">
                <a:solidFill>
                  <a:srgbClr val="7030A0"/>
                </a:solidFill>
              </a:rPr>
              <a:t>Cost of Inputs</a:t>
            </a:r>
            <a:endParaRPr lang="en-US" sz="1600" dirty="0">
              <a:solidFill>
                <a:srgbClr val="7030A0"/>
              </a:solidFill>
            </a:endParaRPr>
          </a:p>
        </p:txBody>
      </p:sp>
      <p:sp>
        <p:nvSpPr>
          <p:cNvPr id="5" name="TextBox 4"/>
          <p:cNvSpPr txBox="1"/>
          <p:nvPr/>
        </p:nvSpPr>
        <p:spPr>
          <a:xfrm>
            <a:off x="457200" y="2480846"/>
            <a:ext cx="2209800" cy="338554"/>
          </a:xfrm>
          <a:prstGeom prst="rect">
            <a:avLst/>
          </a:prstGeom>
          <a:noFill/>
        </p:spPr>
        <p:txBody>
          <a:bodyPr wrap="square" rtlCol="0">
            <a:spAutoFit/>
          </a:bodyPr>
          <a:lstStyle/>
          <a:p>
            <a:pPr algn="ctr"/>
            <a:r>
              <a:rPr lang="en-US" sz="1600" dirty="0" smtClean="0">
                <a:solidFill>
                  <a:srgbClr val="7030A0"/>
                </a:solidFill>
              </a:rPr>
              <a:t># of Sellers</a:t>
            </a:r>
            <a:endParaRPr lang="en-US" sz="1600" dirty="0">
              <a:solidFill>
                <a:srgbClr val="7030A0"/>
              </a:solidFill>
            </a:endParaRPr>
          </a:p>
        </p:txBody>
      </p:sp>
      <p:sp>
        <p:nvSpPr>
          <p:cNvPr id="6" name="TextBox 5"/>
          <p:cNvSpPr txBox="1"/>
          <p:nvPr/>
        </p:nvSpPr>
        <p:spPr>
          <a:xfrm>
            <a:off x="457200" y="2895600"/>
            <a:ext cx="2209800" cy="338554"/>
          </a:xfrm>
          <a:prstGeom prst="rect">
            <a:avLst/>
          </a:prstGeom>
          <a:noFill/>
        </p:spPr>
        <p:txBody>
          <a:bodyPr wrap="square" rtlCol="0">
            <a:spAutoFit/>
          </a:bodyPr>
          <a:lstStyle/>
          <a:p>
            <a:pPr algn="ctr"/>
            <a:r>
              <a:rPr lang="en-US" sz="1600" dirty="0" smtClean="0">
                <a:solidFill>
                  <a:srgbClr val="7030A0"/>
                </a:solidFill>
              </a:rPr>
              <a:t>Gov. Regulations</a:t>
            </a:r>
            <a:endParaRPr lang="en-US" sz="1600" dirty="0">
              <a:solidFill>
                <a:srgbClr val="7030A0"/>
              </a:solidFill>
            </a:endParaRPr>
          </a:p>
        </p:txBody>
      </p:sp>
      <p:sp>
        <p:nvSpPr>
          <p:cNvPr id="7" name="TextBox 6"/>
          <p:cNvSpPr txBox="1"/>
          <p:nvPr/>
        </p:nvSpPr>
        <p:spPr>
          <a:xfrm>
            <a:off x="457200" y="3657600"/>
            <a:ext cx="2209800" cy="338554"/>
          </a:xfrm>
          <a:prstGeom prst="rect">
            <a:avLst/>
          </a:prstGeom>
          <a:noFill/>
        </p:spPr>
        <p:txBody>
          <a:bodyPr wrap="square" rtlCol="0">
            <a:spAutoFit/>
          </a:bodyPr>
          <a:lstStyle/>
          <a:p>
            <a:pPr algn="ctr"/>
            <a:r>
              <a:rPr lang="en-US" sz="1600" dirty="0" smtClean="0">
                <a:solidFill>
                  <a:srgbClr val="7030A0"/>
                </a:solidFill>
              </a:rPr>
              <a:t>Expectations</a:t>
            </a:r>
            <a:endParaRPr lang="en-US" sz="1600" dirty="0">
              <a:solidFill>
                <a:srgbClr val="7030A0"/>
              </a:solidFill>
            </a:endParaRPr>
          </a:p>
        </p:txBody>
      </p:sp>
      <p:sp>
        <p:nvSpPr>
          <p:cNvPr id="8" name="TextBox 7"/>
          <p:cNvSpPr txBox="1"/>
          <p:nvPr/>
        </p:nvSpPr>
        <p:spPr>
          <a:xfrm>
            <a:off x="533400" y="4385846"/>
            <a:ext cx="2209800" cy="338554"/>
          </a:xfrm>
          <a:prstGeom prst="rect">
            <a:avLst/>
          </a:prstGeom>
          <a:noFill/>
        </p:spPr>
        <p:txBody>
          <a:bodyPr wrap="square" rtlCol="0">
            <a:spAutoFit/>
          </a:bodyPr>
          <a:lstStyle/>
          <a:p>
            <a:pPr algn="ctr"/>
            <a:r>
              <a:rPr lang="en-US" sz="1600" dirty="0" smtClean="0">
                <a:solidFill>
                  <a:srgbClr val="7030A0"/>
                </a:solidFill>
              </a:rPr>
              <a:t>Productivity</a:t>
            </a:r>
            <a:endParaRPr lang="en-US" sz="1600" dirty="0">
              <a:solidFill>
                <a:srgbClr val="7030A0"/>
              </a:solidFill>
            </a:endParaRPr>
          </a:p>
        </p:txBody>
      </p:sp>
      <p:sp>
        <p:nvSpPr>
          <p:cNvPr id="9" name="TextBox 8"/>
          <p:cNvSpPr txBox="1"/>
          <p:nvPr/>
        </p:nvSpPr>
        <p:spPr>
          <a:xfrm>
            <a:off x="457200" y="4800600"/>
            <a:ext cx="2209800" cy="338554"/>
          </a:xfrm>
          <a:prstGeom prst="rect">
            <a:avLst/>
          </a:prstGeom>
          <a:noFill/>
        </p:spPr>
        <p:txBody>
          <a:bodyPr wrap="square" rtlCol="0">
            <a:spAutoFit/>
          </a:bodyPr>
          <a:lstStyle/>
          <a:p>
            <a:pPr algn="ctr"/>
            <a:r>
              <a:rPr lang="en-US" sz="1600" dirty="0" smtClean="0">
                <a:solidFill>
                  <a:srgbClr val="7030A0"/>
                </a:solidFill>
              </a:rPr>
              <a:t>Subsidies</a:t>
            </a:r>
            <a:endParaRPr lang="en-US" sz="1600" dirty="0">
              <a:solidFill>
                <a:srgbClr val="7030A0"/>
              </a:solidFill>
            </a:endParaRPr>
          </a:p>
        </p:txBody>
      </p:sp>
      <p:sp>
        <p:nvSpPr>
          <p:cNvPr id="10" name="TextBox 9"/>
          <p:cNvSpPr txBox="1"/>
          <p:nvPr/>
        </p:nvSpPr>
        <p:spPr>
          <a:xfrm>
            <a:off x="457200" y="5257800"/>
            <a:ext cx="2209800" cy="338554"/>
          </a:xfrm>
          <a:prstGeom prst="rect">
            <a:avLst/>
          </a:prstGeom>
          <a:noFill/>
        </p:spPr>
        <p:txBody>
          <a:bodyPr wrap="square" rtlCol="0">
            <a:spAutoFit/>
          </a:bodyPr>
          <a:lstStyle/>
          <a:p>
            <a:pPr algn="ctr"/>
            <a:r>
              <a:rPr lang="en-US" sz="1600" dirty="0" smtClean="0">
                <a:solidFill>
                  <a:srgbClr val="7030A0"/>
                </a:solidFill>
              </a:rPr>
              <a:t>Cost of Inputs</a:t>
            </a:r>
            <a:endParaRPr lang="en-US" sz="1600"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amond(i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amond(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amond(in)">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diamond(in)">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diamond(in)">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diamond(in)">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28007"/>
            <a:ext cx="8610600" cy="4591000"/>
          </a:xfrm>
          <a:prstGeom prst="rect">
            <a:avLst/>
          </a:prstGeom>
        </p:spPr>
        <p:txBody>
          <a:bodyPr wrap="square">
            <a:spAutoFit/>
          </a:bodyPr>
          <a:lstStyle/>
          <a:p>
            <a:pPr lvl="0" fontAlgn="base">
              <a:spcBef>
                <a:spcPct val="0"/>
              </a:spcBef>
              <a:spcAft>
                <a:spcPts val="1000"/>
              </a:spcAft>
            </a:pPr>
            <a:r>
              <a:rPr kumimoji="0" lang="en-US" b="0" i="0" u="none" strike="noStrike" cap="none" normalizeH="0" baseline="0" dirty="0" smtClean="0">
                <a:ln>
                  <a:noFill/>
                </a:ln>
                <a:solidFill>
                  <a:schemeClr val="tx1"/>
                </a:solidFill>
                <a:effectLst/>
                <a:latin typeface="Calibri" pitchFamily="34" charset="0"/>
                <a:cs typeface="Arial" pitchFamily="34" charset="0"/>
              </a:rPr>
              <a:t>9. ______________________ “Oregon Legislators pass new gas tax:  Oil Executives </a:t>
            </a:r>
            <a:r>
              <a:rPr lang="en-US" dirty="0" smtClean="0">
                <a:latin typeface="Calibri" pitchFamily="34" charset="0"/>
                <a:cs typeface="Arial" pitchFamily="34" charset="0"/>
              </a:rPr>
              <a:t> 					</a:t>
            </a:r>
            <a:r>
              <a:rPr kumimoji="0" lang="en-US" b="0" i="0" u="none" strike="noStrike" cap="none" normalizeH="0" baseline="0" dirty="0" smtClean="0">
                <a:ln>
                  <a:noFill/>
                </a:ln>
                <a:solidFill>
                  <a:schemeClr val="tx1"/>
                </a:solidFill>
                <a:effectLst/>
                <a:latin typeface="Calibri" pitchFamily="34" charset="0"/>
                <a:cs typeface="Arial" pitchFamily="34" charset="0"/>
              </a:rPr>
              <a:t>Threaten Litigation”</a:t>
            </a:r>
          </a:p>
          <a:p>
            <a:pPr lvl="0" fontAlgn="base">
              <a:spcBef>
                <a:spcPct val="0"/>
              </a:spcBef>
              <a:spcAft>
                <a:spcPts val="1000"/>
              </a:spcAft>
            </a:pPr>
            <a:r>
              <a:rPr kumimoji="0" lang="en-US" b="0" i="0" u="none" strike="noStrike" cap="none" normalizeH="0" baseline="0" dirty="0" smtClean="0">
                <a:ln>
                  <a:noFill/>
                </a:ln>
                <a:solidFill>
                  <a:schemeClr val="tx1"/>
                </a:solidFill>
                <a:effectLst/>
                <a:latin typeface="Calibri" pitchFamily="34" charset="0"/>
                <a:cs typeface="Arial" pitchFamily="34" charset="0"/>
              </a:rPr>
              <a:t>10. </a:t>
            </a:r>
            <a:r>
              <a:rPr lang="en-US" dirty="0" smtClean="0">
                <a:latin typeface="Calibri" pitchFamily="34" charset="0"/>
                <a:cs typeface="Arial" pitchFamily="34" charset="0"/>
              </a:rPr>
              <a:t>______________________ “Workers </a:t>
            </a:r>
            <a:r>
              <a:rPr kumimoji="0" lang="en-US" b="0" i="0" u="none" strike="noStrike" cap="none" normalizeH="0" baseline="0" dirty="0" smtClean="0">
                <a:ln>
                  <a:noFill/>
                </a:ln>
                <a:solidFill>
                  <a:schemeClr val="tx1"/>
                </a:solidFill>
                <a:effectLst/>
                <a:latin typeface="Calibri" pitchFamily="34" charset="0"/>
                <a:cs typeface="Arial" pitchFamily="34" charset="0"/>
              </a:rPr>
              <a:t>go on strike at </a:t>
            </a:r>
            <a:r>
              <a:rPr kumimoji="0" lang="en-US" b="0" i="0" u="none" strike="noStrike" cap="none" normalizeH="0" baseline="0" dirty="0" err="1" smtClean="0">
                <a:ln>
                  <a:noFill/>
                </a:ln>
                <a:solidFill>
                  <a:schemeClr val="tx1"/>
                </a:solidFill>
                <a:effectLst/>
                <a:latin typeface="Calibri" pitchFamily="34" charset="0"/>
                <a:cs typeface="Arial" pitchFamily="34" charset="0"/>
              </a:rPr>
              <a:t>Jamba</a:t>
            </a:r>
            <a:r>
              <a:rPr kumimoji="0" lang="en-US" b="0" i="0" u="none" strike="noStrike" cap="none" normalizeH="0" baseline="0" dirty="0" smtClean="0">
                <a:ln>
                  <a:noFill/>
                </a:ln>
                <a:solidFill>
                  <a:schemeClr val="tx1"/>
                </a:solidFill>
                <a:effectLst/>
                <a:latin typeface="Calibri" pitchFamily="34" charset="0"/>
                <a:cs typeface="Arial" pitchFamily="34" charset="0"/>
              </a:rPr>
              <a:t> Juice over poor</a:t>
            </a:r>
            <a:r>
              <a:rPr kumimoji="0" lang="en-US" b="0" i="0" u="none" strike="noStrike" cap="none" normalizeH="0" dirty="0" smtClean="0">
                <a:ln>
                  <a:noFill/>
                </a:ln>
                <a:solidFill>
                  <a:schemeClr val="tx1"/>
                </a:solidFill>
                <a:effectLst/>
                <a:latin typeface="Calibri" pitchFamily="34" charset="0"/>
                <a:cs typeface="Arial" pitchFamily="34" charset="0"/>
              </a:rPr>
              <a:t> 						working conditions</a:t>
            </a:r>
            <a:r>
              <a:rPr kumimoji="0" lang="en-US" b="0" i="0" u="none" strike="noStrike" cap="none" normalizeH="0" baseline="0" dirty="0" smtClean="0">
                <a:ln>
                  <a:noFill/>
                </a:ln>
                <a:solidFill>
                  <a:schemeClr val="tx1"/>
                </a:solidFill>
                <a:effectLst/>
                <a:latin typeface="Calibri" pitchFamily="34" charset="0"/>
                <a:cs typeface="Arial" pitchFamily="34" charset="0"/>
              </a:rPr>
              <a:t>”</a:t>
            </a:r>
          </a:p>
          <a:p>
            <a:pPr lvl="0" fontAlgn="base">
              <a:spcBef>
                <a:spcPct val="0"/>
              </a:spcBef>
              <a:spcAft>
                <a:spcPts val="1000"/>
              </a:spcAft>
            </a:pPr>
            <a:r>
              <a:rPr lang="en-US" dirty="0" smtClean="0">
                <a:latin typeface="Calibri" pitchFamily="34" charset="0"/>
                <a:cs typeface="Arial" pitchFamily="34" charset="0"/>
              </a:rPr>
              <a:t>11 ______________________ “</a:t>
            </a:r>
            <a:r>
              <a:rPr lang="en-US" dirty="0" err="1" smtClean="0">
                <a:latin typeface="Calibri" pitchFamily="34" charset="0"/>
                <a:cs typeface="Arial" pitchFamily="34" charset="0"/>
              </a:rPr>
              <a:t>Mista</a:t>
            </a:r>
            <a:r>
              <a:rPr lang="en-US" dirty="0" smtClean="0">
                <a:latin typeface="Calibri" pitchFamily="34" charset="0"/>
                <a:cs typeface="Arial" pitchFamily="34" charset="0"/>
              </a:rPr>
              <a:t> </a:t>
            </a:r>
            <a:r>
              <a:rPr kumimoji="0" lang="en-US" b="0" i="0" u="none" strike="noStrike" cap="none" normalizeH="0" baseline="0" dirty="0" smtClean="0">
                <a:ln>
                  <a:noFill/>
                </a:ln>
                <a:solidFill>
                  <a:schemeClr val="tx1"/>
                </a:solidFill>
                <a:effectLst/>
                <a:latin typeface="Calibri" pitchFamily="34" charset="0"/>
                <a:cs typeface="Arial" pitchFamily="34" charset="0"/>
              </a:rPr>
              <a:t>Bale forms a new wig company in an already 					crowded market.”</a:t>
            </a:r>
          </a:p>
          <a:p>
            <a:pPr lvl="0" fontAlgn="base">
              <a:spcBef>
                <a:spcPct val="0"/>
              </a:spcBef>
              <a:spcAft>
                <a:spcPts val="1000"/>
              </a:spcAft>
            </a:pPr>
            <a:r>
              <a:rPr kumimoji="0" lang="en-US" b="0" i="0" u="none" strike="noStrike" cap="none" normalizeH="0" baseline="0" dirty="0" smtClean="0">
                <a:ln>
                  <a:noFill/>
                </a:ln>
                <a:solidFill>
                  <a:schemeClr val="tx1"/>
                </a:solidFill>
                <a:effectLst/>
                <a:latin typeface="Calibri" pitchFamily="34" charset="0"/>
                <a:cs typeface="Arial" pitchFamily="34" charset="0"/>
              </a:rPr>
              <a:t>12. </a:t>
            </a:r>
            <a:r>
              <a:rPr lang="en-US" dirty="0" smtClean="0">
                <a:latin typeface="Calibri" pitchFamily="34" charset="0"/>
                <a:cs typeface="Arial" pitchFamily="34" charset="0"/>
              </a:rPr>
              <a:t>______________________ “McDonalds </a:t>
            </a:r>
            <a:r>
              <a:rPr kumimoji="0" lang="en-US" b="0" i="0" u="none" strike="noStrike" cap="none" normalizeH="0" baseline="0" dirty="0" smtClean="0">
                <a:ln>
                  <a:noFill/>
                </a:ln>
                <a:solidFill>
                  <a:schemeClr val="tx1"/>
                </a:solidFill>
                <a:effectLst/>
                <a:latin typeface="Calibri" pitchFamily="34" charset="0"/>
                <a:cs typeface="Arial" pitchFamily="34" charset="0"/>
              </a:rPr>
              <a:t>executives bemoan the rising </a:t>
            </a:r>
          </a:p>
          <a:p>
            <a:pPr lvl="0" fontAlgn="base">
              <a:spcBef>
                <a:spcPct val="0"/>
              </a:spcBef>
              <a:spcAft>
                <a:spcPts val="1000"/>
              </a:spcAft>
            </a:pPr>
            <a:r>
              <a:rPr kumimoji="0" lang="en-US" b="0" i="0" u="none" strike="noStrike" cap="none" normalizeH="0" baseline="0" dirty="0" smtClean="0">
                <a:ln>
                  <a:noFill/>
                </a:ln>
                <a:solidFill>
                  <a:schemeClr val="tx1"/>
                </a:solidFill>
                <a:effectLst/>
                <a:latin typeface="Calibri" pitchFamily="34" charset="0"/>
                <a:cs typeface="Arial" pitchFamily="34" charset="0"/>
              </a:rPr>
              <a:t>                     			price of ketchup, Consumers to</a:t>
            </a:r>
            <a:r>
              <a:rPr kumimoji="0" lang="en-US" b="0" i="0" u="none" strike="noStrike" cap="none" normalizeH="0" dirty="0" smtClean="0">
                <a:ln>
                  <a:noFill/>
                </a:ln>
                <a:solidFill>
                  <a:schemeClr val="tx1"/>
                </a:solidFill>
                <a:effectLst/>
                <a:latin typeface="Calibri" pitchFamily="34" charset="0"/>
                <a:cs typeface="Arial" pitchFamily="34" charset="0"/>
              </a:rPr>
              <a:t> feel the impact</a:t>
            </a:r>
            <a:r>
              <a:rPr kumimoji="0" lang="en-US" b="0" i="0" u="none" strike="noStrike" cap="none" normalizeH="0" baseline="0" dirty="0" smtClean="0">
                <a:ln>
                  <a:noFill/>
                </a:ln>
                <a:solidFill>
                  <a:schemeClr val="tx1"/>
                </a:solidFill>
                <a:effectLst/>
                <a:latin typeface="Calibri" pitchFamily="34" charset="0"/>
                <a:cs typeface="Arial" pitchFamily="34" charset="0"/>
              </a:rPr>
              <a:t>”</a:t>
            </a:r>
          </a:p>
          <a:p>
            <a:pPr lvl="0" fontAlgn="base">
              <a:spcBef>
                <a:spcPct val="0"/>
              </a:spcBef>
              <a:spcAft>
                <a:spcPts val="1000"/>
              </a:spcAft>
            </a:pPr>
            <a:r>
              <a:rPr kumimoji="0" lang="en-US" b="0" i="0" u="none" strike="noStrike" cap="none" normalizeH="0" baseline="0" dirty="0" smtClean="0">
                <a:ln>
                  <a:noFill/>
                </a:ln>
                <a:solidFill>
                  <a:schemeClr val="tx1"/>
                </a:solidFill>
                <a:effectLst/>
                <a:latin typeface="Calibri" pitchFamily="34" charset="0"/>
                <a:cs typeface="Arial" pitchFamily="34" charset="0"/>
              </a:rPr>
              <a:t>13. </a:t>
            </a:r>
            <a:r>
              <a:rPr lang="en-US" dirty="0" smtClean="0">
                <a:latin typeface="Calibri" pitchFamily="34" charset="0"/>
                <a:cs typeface="Arial" pitchFamily="34" charset="0"/>
              </a:rPr>
              <a:t>______________________ “</a:t>
            </a:r>
            <a:r>
              <a:rPr lang="en-US" dirty="0" err="1" smtClean="0">
                <a:latin typeface="Calibri" pitchFamily="34" charset="0"/>
                <a:cs typeface="Arial" pitchFamily="34" charset="0"/>
              </a:rPr>
              <a:t>Krispy</a:t>
            </a:r>
            <a:r>
              <a:rPr lang="en-US" dirty="0" smtClean="0">
                <a:latin typeface="Calibri" pitchFamily="34" charset="0"/>
                <a:cs typeface="Arial" pitchFamily="34" charset="0"/>
              </a:rPr>
              <a:t> </a:t>
            </a:r>
            <a:r>
              <a:rPr kumimoji="0" lang="en-US" b="0" i="0" u="none" strike="noStrike" cap="none" normalizeH="0" baseline="0" dirty="0" err="1" smtClean="0">
                <a:ln>
                  <a:noFill/>
                </a:ln>
                <a:solidFill>
                  <a:schemeClr val="tx1"/>
                </a:solidFill>
                <a:effectLst/>
                <a:latin typeface="Calibri" pitchFamily="34" charset="0"/>
                <a:cs typeface="Arial" pitchFamily="34" charset="0"/>
              </a:rPr>
              <a:t>Kreme</a:t>
            </a:r>
            <a:r>
              <a:rPr kumimoji="0" lang="en-US" b="0" i="0" u="none" strike="noStrike" cap="none" normalizeH="0" baseline="0" dirty="0" smtClean="0">
                <a:ln>
                  <a:noFill/>
                </a:ln>
                <a:solidFill>
                  <a:schemeClr val="tx1"/>
                </a:solidFill>
                <a:effectLst/>
                <a:latin typeface="Calibri" pitchFamily="34" charset="0"/>
                <a:cs typeface="Arial" pitchFamily="34" charset="0"/>
              </a:rPr>
              <a:t> engineers create a new icing machine 					that wastes less icing on donuts.”</a:t>
            </a:r>
          </a:p>
          <a:p>
            <a:pPr lvl="0" fontAlgn="base">
              <a:spcBef>
                <a:spcPct val="0"/>
              </a:spcBef>
              <a:spcAft>
                <a:spcPts val="1000"/>
              </a:spcAft>
            </a:pPr>
            <a:r>
              <a:rPr lang="en-US" dirty="0" smtClean="0">
                <a:latin typeface="Calibri" pitchFamily="34" charset="0"/>
                <a:cs typeface="Arial" pitchFamily="34" charset="0"/>
              </a:rPr>
              <a:t>14 ______________________ “Workers </a:t>
            </a:r>
            <a:r>
              <a:rPr kumimoji="0" lang="en-US" b="0" i="0" u="none" strike="noStrike" cap="none" normalizeH="0" baseline="0" dirty="0" smtClean="0">
                <a:ln>
                  <a:noFill/>
                </a:ln>
                <a:solidFill>
                  <a:schemeClr val="tx1"/>
                </a:solidFill>
                <a:effectLst/>
                <a:latin typeface="Calibri" pitchFamily="34" charset="0"/>
                <a:cs typeface="Arial" pitchFamily="34" charset="0"/>
              </a:rPr>
              <a:t>in the Mr. Sketch factory are promised more 					smell breaks if they work faster.”</a:t>
            </a:r>
          </a:p>
          <a:p>
            <a:pPr lvl="0" fontAlgn="base">
              <a:spcBef>
                <a:spcPct val="0"/>
              </a:spcBef>
              <a:spcAft>
                <a:spcPts val="1000"/>
              </a:spcAft>
            </a:pPr>
            <a:r>
              <a:rPr lang="en-US" dirty="0" smtClean="0">
                <a:latin typeface="Calibri" pitchFamily="34" charset="0"/>
                <a:cs typeface="Arial" pitchFamily="34" charset="0"/>
              </a:rPr>
              <a:t>15 ______________________ “New </a:t>
            </a:r>
            <a:r>
              <a:rPr kumimoji="0" lang="en-US" b="0" i="0" u="none" strike="noStrike" cap="none" normalizeH="0" baseline="0" dirty="0" err="1" smtClean="0">
                <a:ln>
                  <a:noFill/>
                </a:ln>
                <a:solidFill>
                  <a:schemeClr val="tx1"/>
                </a:solidFill>
                <a:effectLst/>
                <a:latin typeface="Calibri" pitchFamily="34" charset="0"/>
                <a:cs typeface="Arial" pitchFamily="34" charset="0"/>
              </a:rPr>
              <a:t>Transfat</a:t>
            </a:r>
            <a:r>
              <a:rPr kumimoji="0" lang="en-US" b="0" i="0" u="none" strike="noStrike" cap="none" normalizeH="0" baseline="0" dirty="0" smtClean="0">
                <a:ln>
                  <a:noFill/>
                </a:ln>
                <a:solidFill>
                  <a:schemeClr val="tx1"/>
                </a:solidFill>
                <a:effectLst/>
                <a:latin typeface="Calibri" pitchFamily="34" charset="0"/>
                <a:cs typeface="Arial" pitchFamily="34" charset="0"/>
              </a:rPr>
              <a:t> tax is announced for </a:t>
            </a:r>
            <a:r>
              <a:rPr lang="en-US" dirty="0" smtClean="0">
                <a:latin typeface="Calibri" pitchFamily="34" charset="0"/>
                <a:cs typeface="Arial" pitchFamily="34" charset="0"/>
              </a:rPr>
              <a:t>snack foods</a:t>
            </a:r>
            <a:r>
              <a:rPr kumimoji="0" lang="en-US" b="0" i="0" u="none" strike="noStrike" cap="none" normalizeH="0" baseline="0" dirty="0" smtClean="0">
                <a:ln>
                  <a:noFill/>
                </a:ln>
                <a:solidFill>
                  <a:schemeClr val="tx1"/>
                </a:solidFill>
                <a:effectLst/>
                <a:latin typeface="Calibri" pitchFamily="34" charset="0"/>
                <a:cs typeface="Arial"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TextBox 2"/>
          <p:cNvSpPr txBox="1"/>
          <p:nvPr/>
        </p:nvSpPr>
        <p:spPr>
          <a:xfrm>
            <a:off x="685800" y="304800"/>
            <a:ext cx="2209800" cy="338554"/>
          </a:xfrm>
          <a:prstGeom prst="rect">
            <a:avLst/>
          </a:prstGeom>
          <a:noFill/>
        </p:spPr>
        <p:txBody>
          <a:bodyPr wrap="square" rtlCol="0">
            <a:spAutoFit/>
          </a:bodyPr>
          <a:lstStyle/>
          <a:p>
            <a:pPr algn="ctr"/>
            <a:r>
              <a:rPr lang="en-US" sz="1600" dirty="0" smtClean="0">
                <a:solidFill>
                  <a:srgbClr val="7030A0"/>
                </a:solidFill>
              </a:rPr>
              <a:t>Taxes</a:t>
            </a:r>
            <a:endParaRPr lang="en-US" sz="1600" dirty="0">
              <a:solidFill>
                <a:srgbClr val="7030A0"/>
              </a:solidFill>
            </a:endParaRPr>
          </a:p>
        </p:txBody>
      </p:sp>
      <p:sp>
        <p:nvSpPr>
          <p:cNvPr id="5" name="TextBox 4"/>
          <p:cNvSpPr txBox="1"/>
          <p:nvPr/>
        </p:nvSpPr>
        <p:spPr>
          <a:xfrm>
            <a:off x="685800" y="990600"/>
            <a:ext cx="2209800" cy="338554"/>
          </a:xfrm>
          <a:prstGeom prst="rect">
            <a:avLst/>
          </a:prstGeom>
          <a:noFill/>
        </p:spPr>
        <p:txBody>
          <a:bodyPr wrap="square" rtlCol="0">
            <a:spAutoFit/>
          </a:bodyPr>
          <a:lstStyle/>
          <a:p>
            <a:pPr algn="ctr"/>
            <a:r>
              <a:rPr lang="en-US" sz="1600" dirty="0" smtClean="0">
                <a:solidFill>
                  <a:srgbClr val="7030A0"/>
                </a:solidFill>
              </a:rPr>
              <a:t>Productivity</a:t>
            </a:r>
            <a:endParaRPr lang="en-US" sz="1600" dirty="0">
              <a:solidFill>
                <a:srgbClr val="7030A0"/>
              </a:solidFill>
            </a:endParaRPr>
          </a:p>
        </p:txBody>
      </p:sp>
      <p:sp>
        <p:nvSpPr>
          <p:cNvPr id="6" name="TextBox 5"/>
          <p:cNvSpPr txBox="1"/>
          <p:nvPr/>
        </p:nvSpPr>
        <p:spPr>
          <a:xfrm>
            <a:off x="685800" y="1676400"/>
            <a:ext cx="2209800" cy="338554"/>
          </a:xfrm>
          <a:prstGeom prst="rect">
            <a:avLst/>
          </a:prstGeom>
          <a:noFill/>
        </p:spPr>
        <p:txBody>
          <a:bodyPr wrap="square" rtlCol="0">
            <a:spAutoFit/>
          </a:bodyPr>
          <a:lstStyle/>
          <a:p>
            <a:pPr algn="ctr"/>
            <a:r>
              <a:rPr lang="en-US" sz="1600" dirty="0" smtClean="0">
                <a:solidFill>
                  <a:srgbClr val="7030A0"/>
                </a:solidFill>
              </a:rPr>
              <a:t># of Sellers</a:t>
            </a:r>
            <a:endParaRPr lang="en-US" sz="1600" dirty="0">
              <a:solidFill>
                <a:srgbClr val="7030A0"/>
              </a:solidFill>
            </a:endParaRPr>
          </a:p>
        </p:txBody>
      </p:sp>
      <p:sp>
        <p:nvSpPr>
          <p:cNvPr id="7" name="TextBox 6"/>
          <p:cNvSpPr txBox="1"/>
          <p:nvPr/>
        </p:nvSpPr>
        <p:spPr>
          <a:xfrm>
            <a:off x="762000" y="2362200"/>
            <a:ext cx="2209800" cy="338554"/>
          </a:xfrm>
          <a:prstGeom prst="rect">
            <a:avLst/>
          </a:prstGeom>
          <a:noFill/>
        </p:spPr>
        <p:txBody>
          <a:bodyPr wrap="square" rtlCol="0">
            <a:spAutoFit/>
          </a:bodyPr>
          <a:lstStyle/>
          <a:p>
            <a:pPr algn="ctr"/>
            <a:r>
              <a:rPr lang="en-US" sz="1600" dirty="0" smtClean="0">
                <a:solidFill>
                  <a:srgbClr val="7030A0"/>
                </a:solidFill>
              </a:rPr>
              <a:t>Cost of Inputs</a:t>
            </a:r>
            <a:endParaRPr lang="en-US" sz="1600" dirty="0">
              <a:solidFill>
                <a:srgbClr val="7030A0"/>
              </a:solidFill>
            </a:endParaRPr>
          </a:p>
        </p:txBody>
      </p:sp>
      <p:sp>
        <p:nvSpPr>
          <p:cNvPr id="8" name="TextBox 7"/>
          <p:cNvSpPr txBox="1"/>
          <p:nvPr/>
        </p:nvSpPr>
        <p:spPr>
          <a:xfrm>
            <a:off x="762000" y="3124200"/>
            <a:ext cx="2209800" cy="338554"/>
          </a:xfrm>
          <a:prstGeom prst="rect">
            <a:avLst/>
          </a:prstGeom>
          <a:noFill/>
        </p:spPr>
        <p:txBody>
          <a:bodyPr wrap="square" rtlCol="0">
            <a:spAutoFit/>
          </a:bodyPr>
          <a:lstStyle/>
          <a:p>
            <a:pPr algn="ctr"/>
            <a:r>
              <a:rPr lang="en-US" sz="1600" dirty="0" smtClean="0">
                <a:solidFill>
                  <a:srgbClr val="7030A0"/>
                </a:solidFill>
              </a:rPr>
              <a:t>Technology</a:t>
            </a:r>
            <a:endParaRPr lang="en-US" sz="1600" dirty="0">
              <a:solidFill>
                <a:srgbClr val="7030A0"/>
              </a:solidFill>
            </a:endParaRPr>
          </a:p>
        </p:txBody>
      </p:sp>
      <p:sp>
        <p:nvSpPr>
          <p:cNvPr id="9" name="TextBox 8"/>
          <p:cNvSpPr txBox="1"/>
          <p:nvPr/>
        </p:nvSpPr>
        <p:spPr>
          <a:xfrm>
            <a:off x="762000" y="3852446"/>
            <a:ext cx="2209800" cy="338554"/>
          </a:xfrm>
          <a:prstGeom prst="rect">
            <a:avLst/>
          </a:prstGeom>
          <a:noFill/>
        </p:spPr>
        <p:txBody>
          <a:bodyPr wrap="square" rtlCol="0">
            <a:spAutoFit/>
          </a:bodyPr>
          <a:lstStyle/>
          <a:p>
            <a:pPr algn="ctr"/>
            <a:r>
              <a:rPr lang="en-US" sz="1600" dirty="0" smtClean="0">
                <a:solidFill>
                  <a:srgbClr val="7030A0"/>
                </a:solidFill>
              </a:rPr>
              <a:t>Productivity</a:t>
            </a:r>
            <a:endParaRPr lang="en-US" sz="1600" dirty="0">
              <a:solidFill>
                <a:srgbClr val="7030A0"/>
              </a:solidFill>
            </a:endParaRPr>
          </a:p>
        </p:txBody>
      </p:sp>
      <p:sp>
        <p:nvSpPr>
          <p:cNvPr id="10" name="TextBox 9"/>
          <p:cNvSpPr txBox="1"/>
          <p:nvPr/>
        </p:nvSpPr>
        <p:spPr>
          <a:xfrm>
            <a:off x="762000" y="4495800"/>
            <a:ext cx="2209800" cy="338554"/>
          </a:xfrm>
          <a:prstGeom prst="rect">
            <a:avLst/>
          </a:prstGeom>
          <a:noFill/>
        </p:spPr>
        <p:txBody>
          <a:bodyPr wrap="square" rtlCol="0">
            <a:spAutoFit/>
          </a:bodyPr>
          <a:lstStyle/>
          <a:p>
            <a:pPr algn="ctr"/>
            <a:r>
              <a:rPr lang="en-US" sz="1600" dirty="0" smtClean="0">
                <a:solidFill>
                  <a:srgbClr val="7030A0"/>
                </a:solidFill>
              </a:rPr>
              <a:t>Taxes</a:t>
            </a:r>
            <a:endParaRPr lang="en-US" sz="1600"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amond(i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amond(i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diamond(in)">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diamond(in)">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dirty="0" smtClean="0"/>
              <a:t>Elasticity: Describe why each is what it is…</a:t>
            </a:r>
            <a:endParaRPr lang="en-US" sz="3200" dirty="0"/>
          </a:p>
        </p:txBody>
      </p:sp>
      <p:cxnSp>
        <p:nvCxnSpPr>
          <p:cNvPr id="5" name="Straight Connector 4"/>
          <p:cNvCxnSpPr/>
          <p:nvPr/>
        </p:nvCxnSpPr>
        <p:spPr>
          <a:xfrm>
            <a:off x="838200" y="1143000"/>
            <a:ext cx="0" cy="449580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838200" y="5638800"/>
            <a:ext cx="37338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28600" y="1349514"/>
            <a:ext cx="381000" cy="707886"/>
          </a:xfrm>
          <a:prstGeom prst="rect">
            <a:avLst/>
          </a:prstGeom>
          <a:noFill/>
        </p:spPr>
        <p:txBody>
          <a:bodyPr wrap="square" rtlCol="0">
            <a:spAutoFit/>
          </a:bodyPr>
          <a:lstStyle/>
          <a:p>
            <a:r>
              <a:rPr lang="en-US" sz="4000" dirty="0" smtClean="0"/>
              <a:t>$</a:t>
            </a:r>
            <a:endParaRPr lang="en-US" sz="4000" dirty="0"/>
          </a:p>
        </p:txBody>
      </p:sp>
      <p:sp>
        <p:nvSpPr>
          <p:cNvPr id="9" name="TextBox 8"/>
          <p:cNvSpPr txBox="1"/>
          <p:nvPr/>
        </p:nvSpPr>
        <p:spPr>
          <a:xfrm>
            <a:off x="4038600" y="5867400"/>
            <a:ext cx="457200" cy="707886"/>
          </a:xfrm>
          <a:prstGeom prst="rect">
            <a:avLst/>
          </a:prstGeom>
          <a:noFill/>
        </p:spPr>
        <p:txBody>
          <a:bodyPr wrap="square" rtlCol="0">
            <a:spAutoFit/>
          </a:bodyPr>
          <a:lstStyle/>
          <a:p>
            <a:r>
              <a:rPr lang="en-US" sz="4000" dirty="0" smtClean="0"/>
              <a:t>Q</a:t>
            </a:r>
            <a:endParaRPr lang="en-US" sz="4000" dirty="0"/>
          </a:p>
        </p:txBody>
      </p:sp>
      <p:cxnSp>
        <p:nvCxnSpPr>
          <p:cNvPr id="11" name="Straight Connector 10"/>
          <p:cNvCxnSpPr/>
          <p:nvPr/>
        </p:nvCxnSpPr>
        <p:spPr>
          <a:xfrm>
            <a:off x="1066800" y="2590800"/>
            <a:ext cx="3276600" cy="10668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981200" y="1524000"/>
            <a:ext cx="2057400" cy="38100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105400" y="1143000"/>
            <a:ext cx="0" cy="449580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495800" y="1349514"/>
            <a:ext cx="381000" cy="707886"/>
          </a:xfrm>
          <a:prstGeom prst="rect">
            <a:avLst/>
          </a:prstGeom>
          <a:noFill/>
        </p:spPr>
        <p:txBody>
          <a:bodyPr wrap="square" rtlCol="0">
            <a:spAutoFit/>
          </a:bodyPr>
          <a:lstStyle/>
          <a:p>
            <a:r>
              <a:rPr lang="en-US" sz="4000" dirty="0" smtClean="0"/>
              <a:t>$</a:t>
            </a:r>
            <a:endParaRPr lang="en-US" sz="4000" dirty="0"/>
          </a:p>
        </p:txBody>
      </p:sp>
      <p:sp>
        <p:nvSpPr>
          <p:cNvPr id="16" name="TextBox 15"/>
          <p:cNvSpPr txBox="1"/>
          <p:nvPr/>
        </p:nvSpPr>
        <p:spPr>
          <a:xfrm>
            <a:off x="8305800" y="5867400"/>
            <a:ext cx="457200" cy="707886"/>
          </a:xfrm>
          <a:prstGeom prst="rect">
            <a:avLst/>
          </a:prstGeom>
          <a:noFill/>
        </p:spPr>
        <p:txBody>
          <a:bodyPr wrap="square" rtlCol="0">
            <a:spAutoFit/>
          </a:bodyPr>
          <a:lstStyle/>
          <a:p>
            <a:r>
              <a:rPr lang="en-US" sz="4000" dirty="0" smtClean="0"/>
              <a:t>Q</a:t>
            </a:r>
            <a:endParaRPr lang="en-US" sz="4000" dirty="0"/>
          </a:p>
        </p:txBody>
      </p:sp>
      <p:cxnSp>
        <p:nvCxnSpPr>
          <p:cNvPr id="17" name="Straight Connector 16"/>
          <p:cNvCxnSpPr/>
          <p:nvPr/>
        </p:nvCxnSpPr>
        <p:spPr>
          <a:xfrm>
            <a:off x="5105400" y="5638800"/>
            <a:ext cx="37338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34000" y="2971800"/>
            <a:ext cx="3200400" cy="6096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858000" y="1447800"/>
            <a:ext cx="152400" cy="373380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562600" y="1752600"/>
            <a:ext cx="2971800" cy="335280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38200" y="5867400"/>
            <a:ext cx="2590800" cy="646331"/>
          </a:xfrm>
          <a:prstGeom prst="rect">
            <a:avLst/>
          </a:prstGeom>
          <a:noFill/>
        </p:spPr>
        <p:txBody>
          <a:bodyPr wrap="square" rtlCol="0">
            <a:spAutoFit/>
          </a:bodyPr>
          <a:lstStyle/>
          <a:p>
            <a:r>
              <a:rPr lang="en-US" b="1" dirty="0" smtClean="0">
                <a:solidFill>
                  <a:srgbClr val="FF0000"/>
                </a:solidFill>
              </a:rPr>
              <a:t>Tank of Gasoline</a:t>
            </a:r>
            <a:r>
              <a:rPr lang="en-US" dirty="0" smtClean="0"/>
              <a:t/>
            </a:r>
            <a:br>
              <a:rPr lang="en-US" dirty="0" smtClean="0"/>
            </a:br>
            <a:r>
              <a:rPr lang="en-US" b="1" dirty="0" smtClean="0">
                <a:solidFill>
                  <a:srgbClr val="0070C0"/>
                </a:solidFill>
              </a:rPr>
              <a:t>70” Flat Screen Television</a:t>
            </a:r>
            <a:endParaRPr lang="en-US" b="1" dirty="0">
              <a:solidFill>
                <a:srgbClr val="0070C0"/>
              </a:solidFill>
            </a:endParaRPr>
          </a:p>
        </p:txBody>
      </p:sp>
      <p:sp>
        <p:nvSpPr>
          <p:cNvPr id="26" name="TextBox 25"/>
          <p:cNvSpPr txBox="1"/>
          <p:nvPr/>
        </p:nvSpPr>
        <p:spPr>
          <a:xfrm>
            <a:off x="5486400" y="5715000"/>
            <a:ext cx="2590800" cy="923330"/>
          </a:xfrm>
          <a:prstGeom prst="rect">
            <a:avLst/>
          </a:prstGeom>
          <a:noFill/>
        </p:spPr>
        <p:txBody>
          <a:bodyPr wrap="square" rtlCol="0">
            <a:spAutoFit/>
          </a:bodyPr>
          <a:lstStyle/>
          <a:p>
            <a:r>
              <a:rPr lang="en-US" b="1" dirty="0" smtClean="0">
                <a:solidFill>
                  <a:schemeClr val="accent6">
                    <a:lumMod val="75000"/>
                  </a:schemeClr>
                </a:solidFill>
              </a:rPr>
              <a:t>Asthma Inhaler</a:t>
            </a:r>
          </a:p>
          <a:p>
            <a:r>
              <a:rPr lang="en-US" b="1" dirty="0" smtClean="0">
                <a:solidFill>
                  <a:srgbClr val="00B050"/>
                </a:solidFill>
              </a:rPr>
              <a:t>Disney Themed Bird Bath</a:t>
            </a:r>
          </a:p>
          <a:p>
            <a:r>
              <a:rPr lang="en-US" b="1" dirty="0" smtClean="0">
                <a:solidFill>
                  <a:srgbClr val="FFFF00"/>
                </a:solidFill>
                <a:effectLst>
                  <a:outerShdw blurRad="38100" dist="38100" dir="2700000" algn="tl">
                    <a:srgbClr val="000000">
                      <a:alpha val="43137"/>
                    </a:srgbClr>
                  </a:outerShdw>
                </a:effectLst>
              </a:rPr>
              <a:t>Customized T-Shirts</a:t>
            </a:r>
            <a:endParaRPr lang="en-US" b="1" dirty="0">
              <a:solidFill>
                <a:srgbClr val="FFFF00"/>
              </a:solidFill>
              <a:effectLst>
                <a:outerShdw blurRad="38100" dist="38100" dir="2700000" algn="tl">
                  <a:srgbClr val="000000">
                    <a:alpha val="43137"/>
                  </a:srgbClr>
                </a:outerShdw>
              </a:effectLst>
            </a:endParaRPr>
          </a:p>
        </p:txBody>
      </p:sp>
      <p:sp>
        <p:nvSpPr>
          <p:cNvPr id="18" name="TextBox 17"/>
          <p:cNvSpPr txBox="1"/>
          <p:nvPr/>
        </p:nvSpPr>
        <p:spPr>
          <a:xfrm>
            <a:off x="2133600" y="1524000"/>
            <a:ext cx="1676400" cy="276999"/>
          </a:xfrm>
          <a:prstGeom prst="rect">
            <a:avLst/>
          </a:prstGeom>
          <a:noFill/>
        </p:spPr>
        <p:txBody>
          <a:bodyPr wrap="square" rtlCol="0">
            <a:spAutoFit/>
          </a:bodyPr>
          <a:lstStyle/>
          <a:p>
            <a:r>
              <a:rPr lang="en-US" sz="1200" i="1" dirty="0" smtClean="0"/>
              <a:t>Inelastic</a:t>
            </a:r>
            <a:endParaRPr lang="en-US" sz="1200" i="1" dirty="0"/>
          </a:p>
        </p:txBody>
      </p:sp>
      <p:sp>
        <p:nvSpPr>
          <p:cNvPr id="20" name="TextBox 19"/>
          <p:cNvSpPr txBox="1"/>
          <p:nvPr/>
        </p:nvSpPr>
        <p:spPr>
          <a:xfrm>
            <a:off x="1295400" y="2895600"/>
            <a:ext cx="1676400" cy="276999"/>
          </a:xfrm>
          <a:prstGeom prst="rect">
            <a:avLst/>
          </a:prstGeom>
          <a:noFill/>
        </p:spPr>
        <p:txBody>
          <a:bodyPr wrap="square" rtlCol="0">
            <a:spAutoFit/>
          </a:bodyPr>
          <a:lstStyle/>
          <a:p>
            <a:r>
              <a:rPr lang="en-US" sz="1200" i="1" dirty="0" smtClean="0"/>
              <a:t>Elastic</a:t>
            </a:r>
            <a:endParaRPr lang="en-US" sz="1200" i="1" dirty="0"/>
          </a:p>
        </p:txBody>
      </p:sp>
      <p:sp>
        <p:nvSpPr>
          <p:cNvPr id="22" name="TextBox 21"/>
          <p:cNvSpPr txBox="1"/>
          <p:nvPr/>
        </p:nvSpPr>
        <p:spPr>
          <a:xfrm>
            <a:off x="5257800" y="3124200"/>
            <a:ext cx="1676400" cy="276999"/>
          </a:xfrm>
          <a:prstGeom prst="rect">
            <a:avLst/>
          </a:prstGeom>
          <a:noFill/>
        </p:spPr>
        <p:txBody>
          <a:bodyPr wrap="square" rtlCol="0">
            <a:spAutoFit/>
          </a:bodyPr>
          <a:lstStyle/>
          <a:p>
            <a:r>
              <a:rPr lang="en-US" sz="1200" i="1" dirty="0" smtClean="0"/>
              <a:t>Elastic</a:t>
            </a:r>
            <a:endParaRPr lang="en-US" sz="1200" i="1" dirty="0"/>
          </a:p>
        </p:txBody>
      </p:sp>
      <p:sp>
        <p:nvSpPr>
          <p:cNvPr id="24" name="TextBox 23"/>
          <p:cNvSpPr txBox="1"/>
          <p:nvPr/>
        </p:nvSpPr>
        <p:spPr>
          <a:xfrm>
            <a:off x="8077200" y="4419600"/>
            <a:ext cx="1676400" cy="276999"/>
          </a:xfrm>
          <a:prstGeom prst="rect">
            <a:avLst/>
          </a:prstGeom>
          <a:noFill/>
        </p:spPr>
        <p:txBody>
          <a:bodyPr wrap="square" rtlCol="0">
            <a:spAutoFit/>
          </a:bodyPr>
          <a:lstStyle/>
          <a:p>
            <a:r>
              <a:rPr lang="en-US" sz="1200" i="1" dirty="0" smtClean="0"/>
              <a:t>Unitary (Unit) </a:t>
            </a:r>
            <a:endParaRPr lang="en-US" sz="1200" i="1" dirty="0"/>
          </a:p>
        </p:txBody>
      </p:sp>
      <p:sp>
        <p:nvSpPr>
          <p:cNvPr id="27" name="TextBox 26"/>
          <p:cNvSpPr txBox="1"/>
          <p:nvPr/>
        </p:nvSpPr>
        <p:spPr>
          <a:xfrm>
            <a:off x="6934200" y="1524000"/>
            <a:ext cx="1676400" cy="461665"/>
          </a:xfrm>
          <a:prstGeom prst="rect">
            <a:avLst/>
          </a:prstGeom>
          <a:noFill/>
        </p:spPr>
        <p:txBody>
          <a:bodyPr wrap="square" rtlCol="0">
            <a:spAutoFit/>
          </a:bodyPr>
          <a:lstStyle/>
          <a:p>
            <a:r>
              <a:rPr lang="en-US" sz="1200" i="1" dirty="0" smtClean="0"/>
              <a:t>Close to </a:t>
            </a:r>
            <a:br>
              <a:rPr lang="en-US" sz="1200" i="1" dirty="0" smtClean="0"/>
            </a:br>
            <a:r>
              <a:rPr lang="en-US" sz="1200" i="1" dirty="0" smtClean="0"/>
              <a:t>Perfectly Inelastic</a:t>
            </a:r>
            <a:endParaRPr lang="en-US" sz="12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fade">
                                      <p:cBhvr>
                                        <p:cTn id="7" dur="2000"/>
                                        <p:tgtEl>
                                          <p:spTgt spid="18">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xEl>
                                              <p:pRg st="0" end="0"/>
                                            </p:txEl>
                                          </p:spTgt>
                                        </p:tgtEl>
                                        <p:attrNameLst>
                                          <p:attrName>style.visibility</p:attrName>
                                        </p:attrNameLst>
                                      </p:cBhvr>
                                      <p:to>
                                        <p:strVal val="visible"/>
                                      </p:to>
                                    </p:set>
                                    <p:animEffect transition="in" filter="fade">
                                      <p:cBhvr>
                                        <p:cTn id="10" dur="2000"/>
                                        <p:tgtEl>
                                          <p:spTgt spid="20">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xEl>
                                              <p:pRg st="0" end="0"/>
                                            </p:txEl>
                                          </p:spTgt>
                                        </p:tgtEl>
                                        <p:attrNameLst>
                                          <p:attrName>style.visibility</p:attrName>
                                        </p:attrNameLst>
                                      </p:cBhvr>
                                      <p:to>
                                        <p:strVal val="visible"/>
                                      </p:to>
                                    </p:set>
                                    <p:animEffect transition="in" filter="fade">
                                      <p:cBhvr>
                                        <p:cTn id="13" dur="2000"/>
                                        <p:tgtEl>
                                          <p:spTgt spid="22">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7">
                                            <p:txEl>
                                              <p:pRg st="0" end="0"/>
                                            </p:txEl>
                                          </p:spTgt>
                                        </p:tgtEl>
                                        <p:attrNameLst>
                                          <p:attrName>style.visibility</p:attrName>
                                        </p:attrNameLst>
                                      </p:cBhvr>
                                      <p:to>
                                        <p:strVal val="visible"/>
                                      </p:to>
                                    </p:set>
                                    <p:animEffect transition="in" filter="fade">
                                      <p:cBhvr>
                                        <p:cTn id="16" dur="2000"/>
                                        <p:tgtEl>
                                          <p:spTgt spid="27">
                                            <p:txEl>
                                              <p:pRg st="0" end="0"/>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4">
                                            <p:txEl>
                                              <p:pRg st="0" end="0"/>
                                            </p:txEl>
                                          </p:spTgt>
                                        </p:tgtEl>
                                        <p:attrNameLst>
                                          <p:attrName>style.visibility</p:attrName>
                                        </p:attrNameLst>
                                      </p:cBhvr>
                                      <p:to>
                                        <p:strVal val="visible"/>
                                      </p:to>
                                    </p:set>
                                    <p:animEffect transition="in" filter="fade">
                                      <p:cBhvr>
                                        <p:cTn id="19" dur="2000"/>
                                        <p:tgtEl>
                                          <p:spTgt spid="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allAtOnce"/>
      <p:bldP spid="20" grpId="0" build="allAtOnce"/>
      <p:bldP spid="22" grpId="0" build="allAtOnce"/>
      <p:bldP spid="24" grpId="0" build="allAtOnce"/>
      <p:bldP spid="27"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urplus.bmp"/>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9417" y="457200"/>
            <a:ext cx="7664583"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152400" y="2438400"/>
            <a:ext cx="3276600" cy="2296934"/>
          </a:xfrm>
        </p:spPr>
        <p:style>
          <a:lnRef idx="2">
            <a:schemeClr val="dk1"/>
          </a:lnRef>
          <a:fillRef idx="1">
            <a:schemeClr val="lt1"/>
          </a:fillRef>
          <a:effectRef idx="0">
            <a:schemeClr val="dk1"/>
          </a:effectRef>
          <a:fontRef idx="minor">
            <a:schemeClr val="dk1"/>
          </a:fontRef>
        </p:style>
        <p:txBody>
          <a:bodyPr>
            <a:normAutofit/>
          </a:bodyPr>
          <a:lstStyle/>
          <a:p>
            <a:r>
              <a:rPr lang="en-US" sz="2000" dirty="0" smtClean="0"/>
              <a:t>$140 = </a:t>
            </a:r>
          </a:p>
          <a:p>
            <a:r>
              <a:rPr lang="en-US" sz="2000" dirty="0" smtClean="0"/>
              <a:t>$100 = </a:t>
            </a:r>
          </a:p>
          <a:p>
            <a:r>
              <a:rPr lang="en-US" sz="2000" dirty="0" smtClean="0"/>
              <a:t>$50 = </a:t>
            </a:r>
          </a:p>
          <a:p>
            <a:r>
              <a:rPr lang="en-US" sz="2000" dirty="0" smtClean="0"/>
              <a:t>$40 = </a:t>
            </a:r>
          </a:p>
          <a:p>
            <a:r>
              <a:rPr lang="en-US" sz="2000" dirty="0" smtClean="0"/>
              <a:t>$170 = </a:t>
            </a:r>
          </a:p>
          <a:p>
            <a:r>
              <a:rPr lang="en-US" sz="2000" dirty="0" smtClean="0"/>
              <a:t>$120 = </a:t>
            </a:r>
            <a:endParaRPr lang="en-US" sz="2000" dirty="0"/>
          </a:p>
        </p:txBody>
      </p:sp>
      <p:sp>
        <p:nvSpPr>
          <p:cNvPr id="6" name="TextBox 5"/>
          <p:cNvSpPr txBox="1"/>
          <p:nvPr/>
        </p:nvSpPr>
        <p:spPr>
          <a:xfrm>
            <a:off x="1371600" y="2438400"/>
            <a:ext cx="2667000" cy="2224712"/>
          </a:xfrm>
          <a:prstGeom prst="rect">
            <a:avLst/>
          </a:prstGeom>
          <a:noFill/>
        </p:spPr>
        <p:txBody>
          <a:bodyPr wrap="square" rtlCol="0">
            <a:spAutoFit/>
          </a:bodyPr>
          <a:lstStyle/>
          <a:p>
            <a:pPr>
              <a:lnSpc>
                <a:spcPts val="2800"/>
              </a:lnSpc>
            </a:pPr>
            <a:r>
              <a:rPr lang="en-US" sz="2000" dirty="0" smtClean="0"/>
              <a:t>Surplus of ~160</a:t>
            </a:r>
          </a:p>
          <a:p>
            <a:pPr>
              <a:lnSpc>
                <a:spcPts val="2800"/>
              </a:lnSpc>
            </a:pPr>
            <a:r>
              <a:rPr lang="en-US" sz="2000" dirty="0" smtClean="0"/>
              <a:t>Equilibrium!</a:t>
            </a:r>
          </a:p>
          <a:p>
            <a:pPr>
              <a:lnSpc>
                <a:spcPts val="2800"/>
              </a:lnSpc>
            </a:pPr>
            <a:r>
              <a:rPr lang="en-US" sz="2000" dirty="0" smtClean="0"/>
              <a:t>Shortage of ~200</a:t>
            </a:r>
          </a:p>
          <a:p>
            <a:pPr>
              <a:lnSpc>
                <a:spcPts val="2800"/>
              </a:lnSpc>
            </a:pPr>
            <a:r>
              <a:rPr lang="en-US" sz="2000" dirty="0" smtClean="0"/>
              <a:t>Shortage of ~240</a:t>
            </a:r>
          </a:p>
          <a:p>
            <a:pPr>
              <a:lnSpc>
                <a:spcPts val="2800"/>
              </a:lnSpc>
            </a:pPr>
            <a:r>
              <a:rPr lang="en-US" sz="2000" dirty="0" smtClean="0"/>
              <a:t>Surplus of ~280</a:t>
            </a:r>
          </a:p>
          <a:p>
            <a:pPr>
              <a:lnSpc>
                <a:spcPts val="2800"/>
              </a:lnSpc>
            </a:pPr>
            <a:r>
              <a:rPr lang="en-US" sz="2000" dirty="0" smtClean="0"/>
              <a:t>Surplus of ~80</a:t>
            </a:r>
            <a:endParaRPr lang="en-US" sz="2000" dirty="0"/>
          </a:p>
        </p:txBody>
      </p:sp>
      <p:pic>
        <p:nvPicPr>
          <p:cNvPr id="7" name="Picture 1" descr="surplus.bmp"/>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9417" y="457200"/>
            <a:ext cx="7664583"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4585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763000" cy="4525963"/>
          </a:xfrm>
        </p:spPr>
        <p:txBody>
          <a:bodyPr>
            <a:normAutofit lnSpcReduction="10000"/>
          </a:bodyPr>
          <a:lstStyle/>
          <a:p>
            <a:r>
              <a:rPr lang="en-US" dirty="0" smtClean="0"/>
              <a:t>Assume that a heavy frost destroys half of the world’s rice crop and that people use more butter for corn than they do for rice.  What would happen to the markets (graphs) below if this were to happen?</a:t>
            </a:r>
          </a:p>
          <a:p>
            <a:r>
              <a:rPr lang="en-US" dirty="0" smtClean="0"/>
              <a:t>1. Rice</a:t>
            </a:r>
            <a:br>
              <a:rPr lang="en-US" dirty="0" smtClean="0"/>
            </a:br>
            <a:r>
              <a:rPr lang="en-US" dirty="0" smtClean="0"/>
              <a:t>2. Corn</a:t>
            </a:r>
            <a:br>
              <a:rPr lang="en-US" dirty="0" smtClean="0"/>
            </a:br>
            <a:r>
              <a:rPr lang="en-US" dirty="0" smtClean="0"/>
              <a:t>3. Butter</a:t>
            </a:r>
            <a:br>
              <a:rPr lang="en-US" dirty="0" smtClean="0"/>
            </a:br>
            <a:r>
              <a:rPr lang="en-US" dirty="0" smtClean="0"/>
              <a:t>4. Corn Harvesters (farm machinery)</a:t>
            </a:r>
          </a:p>
          <a:p>
            <a:endParaRPr lang="en-US" dirty="0"/>
          </a:p>
        </p:txBody>
      </p:sp>
      <p:cxnSp>
        <p:nvCxnSpPr>
          <p:cNvPr id="4" name="Straight Arrow Connector 3"/>
          <p:cNvCxnSpPr/>
          <p:nvPr/>
        </p:nvCxnSpPr>
        <p:spPr>
          <a:xfrm flipV="1">
            <a:off x="6096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6096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6670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6670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47244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7244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7010400" y="5029200"/>
            <a:ext cx="0" cy="1143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7010400" y="6172200"/>
            <a:ext cx="1371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457200" y="0"/>
            <a:ext cx="8229600" cy="838200"/>
          </a:xfrm>
        </p:spPr>
        <p:txBody>
          <a:bodyPr/>
          <a:lstStyle/>
          <a:p>
            <a:r>
              <a:rPr lang="en-US" dirty="0" smtClean="0"/>
              <a:t>Related Shifts</a:t>
            </a:r>
            <a:endParaRPr lang="en-US" dirty="0"/>
          </a:p>
        </p:txBody>
      </p:sp>
      <p:cxnSp>
        <p:nvCxnSpPr>
          <p:cNvPr id="14" name="Straight Connector 13"/>
          <p:cNvCxnSpPr/>
          <p:nvPr/>
        </p:nvCxnSpPr>
        <p:spPr>
          <a:xfrm flipH="1">
            <a:off x="1295400" y="51816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flipH="1">
            <a:off x="838200" y="5181600"/>
            <a:ext cx="457200" cy="838200"/>
          </a:xfrm>
          <a:prstGeom prst="line">
            <a:avLst/>
          </a:prstGeom>
        </p:spPr>
        <p:style>
          <a:lnRef idx="2">
            <a:schemeClr val="dk1"/>
          </a:lnRef>
          <a:fillRef idx="0">
            <a:schemeClr val="dk1"/>
          </a:fillRef>
          <a:effectRef idx="1">
            <a:schemeClr val="dk1"/>
          </a:effectRef>
          <a:fontRef idx="minor">
            <a:schemeClr val="tx1"/>
          </a:fontRef>
        </p:style>
      </p:cxnSp>
      <p:cxnSp>
        <p:nvCxnSpPr>
          <p:cNvPr id="16" name="Straight Arrow Connector 15"/>
          <p:cNvCxnSpPr/>
          <p:nvPr/>
        </p:nvCxnSpPr>
        <p:spPr>
          <a:xfrm flipH="1">
            <a:off x="1143000" y="55626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a:xfrm>
            <a:off x="54864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a:off x="50292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19" name="Straight Arrow Connector 18"/>
          <p:cNvCxnSpPr/>
          <p:nvPr/>
        </p:nvCxnSpPr>
        <p:spPr>
          <a:xfrm>
            <a:off x="53340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Straight Connector 19"/>
          <p:cNvCxnSpPr/>
          <p:nvPr/>
        </p:nvCxnSpPr>
        <p:spPr>
          <a:xfrm>
            <a:off x="3352800" y="51816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2895600" y="51816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Arrow Connector 21"/>
          <p:cNvCxnSpPr/>
          <p:nvPr/>
        </p:nvCxnSpPr>
        <p:spPr>
          <a:xfrm>
            <a:off x="3200400" y="55626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a:xfrm>
            <a:off x="77724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a:xfrm>
            <a:off x="7315200" y="5257800"/>
            <a:ext cx="457200" cy="762000"/>
          </a:xfrm>
          <a:prstGeom prst="line">
            <a:avLst/>
          </a:prstGeom>
        </p:spPr>
        <p:style>
          <a:lnRef idx="2">
            <a:schemeClr val="dk1"/>
          </a:lnRef>
          <a:fillRef idx="0">
            <a:schemeClr val="dk1"/>
          </a:fillRef>
          <a:effectRef idx="1">
            <a:schemeClr val="dk1"/>
          </a:effectRef>
          <a:fontRef idx="minor">
            <a:schemeClr val="tx1"/>
          </a:fontRef>
        </p:style>
      </p:cxnSp>
      <p:cxnSp>
        <p:nvCxnSpPr>
          <p:cNvPr id="25" name="Straight Arrow Connector 24"/>
          <p:cNvCxnSpPr/>
          <p:nvPr/>
        </p:nvCxnSpPr>
        <p:spPr>
          <a:xfrm>
            <a:off x="7620000" y="5638800"/>
            <a:ext cx="304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6" name="TextBox 25"/>
          <p:cNvSpPr txBox="1"/>
          <p:nvPr/>
        </p:nvSpPr>
        <p:spPr>
          <a:xfrm>
            <a:off x="304800" y="6324600"/>
            <a:ext cx="2209800" cy="307777"/>
          </a:xfrm>
          <a:prstGeom prst="rect">
            <a:avLst/>
          </a:prstGeom>
          <a:noFill/>
        </p:spPr>
        <p:txBody>
          <a:bodyPr wrap="square" rtlCol="0">
            <a:spAutoFit/>
          </a:bodyPr>
          <a:lstStyle/>
          <a:p>
            <a:r>
              <a:rPr lang="en-US" sz="1400" dirty="0" smtClean="0">
                <a:solidFill>
                  <a:srgbClr val="FF0000"/>
                </a:solidFill>
              </a:rPr>
              <a:t># of Sellers/Productivity</a:t>
            </a:r>
            <a:endParaRPr lang="en-US" sz="1400" dirty="0">
              <a:solidFill>
                <a:srgbClr val="FF0000"/>
              </a:solidFill>
            </a:endParaRPr>
          </a:p>
        </p:txBody>
      </p:sp>
      <p:sp>
        <p:nvSpPr>
          <p:cNvPr id="27" name="TextBox 26"/>
          <p:cNvSpPr txBox="1"/>
          <p:nvPr/>
        </p:nvSpPr>
        <p:spPr>
          <a:xfrm>
            <a:off x="2514600" y="6324600"/>
            <a:ext cx="2209800" cy="307777"/>
          </a:xfrm>
          <a:prstGeom prst="rect">
            <a:avLst/>
          </a:prstGeom>
          <a:noFill/>
        </p:spPr>
        <p:txBody>
          <a:bodyPr wrap="square" rtlCol="0">
            <a:spAutoFit/>
          </a:bodyPr>
          <a:lstStyle/>
          <a:p>
            <a:r>
              <a:rPr lang="en-US" sz="1400" dirty="0" smtClean="0">
                <a:solidFill>
                  <a:srgbClr val="FF0000"/>
                </a:solidFill>
              </a:rPr>
              <a:t>Price of Substitutes</a:t>
            </a:r>
            <a:endParaRPr lang="en-US" sz="1400" dirty="0">
              <a:solidFill>
                <a:srgbClr val="FF0000"/>
              </a:solidFill>
            </a:endParaRPr>
          </a:p>
        </p:txBody>
      </p:sp>
      <p:sp>
        <p:nvSpPr>
          <p:cNvPr id="28" name="TextBox 27"/>
          <p:cNvSpPr txBox="1"/>
          <p:nvPr/>
        </p:nvSpPr>
        <p:spPr>
          <a:xfrm>
            <a:off x="4572000" y="6324600"/>
            <a:ext cx="2209800" cy="307777"/>
          </a:xfrm>
          <a:prstGeom prst="rect">
            <a:avLst/>
          </a:prstGeom>
          <a:noFill/>
        </p:spPr>
        <p:txBody>
          <a:bodyPr wrap="square" rtlCol="0">
            <a:spAutoFit/>
          </a:bodyPr>
          <a:lstStyle/>
          <a:p>
            <a:r>
              <a:rPr lang="en-US" sz="1400" dirty="0" smtClean="0">
                <a:solidFill>
                  <a:srgbClr val="FF0000"/>
                </a:solidFill>
              </a:rPr>
              <a:t>Price of Complements</a:t>
            </a:r>
            <a:endParaRPr lang="en-US" sz="1400" dirty="0">
              <a:solidFill>
                <a:srgbClr val="FF0000"/>
              </a:solidFill>
            </a:endParaRPr>
          </a:p>
        </p:txBody>
      </p:sp>
      <p:sp>
        <p:nvSpPr>
          <p:cNvPr id="29" name="TextBox 28"/>
          <p:cNvSpPr txBox="1"/>
          <p:nvPr/>
        </p:nvSpPr>
        <p:spPr>
          <a:xfrm>
            <a:off x="6934200" y="6324600"/>
            <a:ext cx="2209800" cy="307777"/>
          </a:xfrm>
          <a:prstGeom prst="rect">
            <a:avLst/>
          </a:prstGeom>
          <a:noFill/>
        </p:spPr>
        <p:txBody>
          <a:bodyPr wrap="square" rtlCol="0">
            <a:spAutoFit/>
          </a:bodyPr>
          <a:lstStyle/>
          <a:p>
            <a:r>
              <a:rPr lang="en-US" sz="1400" dirty="0" smtClean="0">
                <a:solidFill>
                  <a:srgbClr val="FF0000"/>
                </a:solidFill>
              </a:rPr>
              <a:t>Expectations</a:t>
            </a:r>
            <a:endParaRPr lang="en-US" sz="1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par>
                                <p:cTn id="8" presetID="22" presetClass="entr" presetSubtype="4"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down)">
                                      <p:cBhvr>
                                        <p:cTn id="10" dur="500"/>
                                        <p:tgtEl>
                                          <p:spTgt spid="15"/>
                                        </p:tgtEl>
                                      </p:cBhvr>
                                    </p:animEffect>
                                  </p:childTnLst>
                                </p:cTn>
                              </p:par>
                              <p:par>
                                <p:cTn id="11" presetID="2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down)">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6" fill="hold" grpId="0"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barn(inHorizontal)">
                                      <p:cBhvr>
                                        <p:cTn id="18" dur="500"/>
                                        <p:tgtEl>
                                          <p:spTgt spid="2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wipe(down)">
                                      <p:cBhvr>
                                        <p:cTn id="23" dur="500"/>
                                        <p:tgtEl>
                                          <p:spTgt spid="21"/>
                                        </p:tgtEl>
                                      </p:cBhvr>
                                    </p:animEffect>
                                  </p:childTnLst>
                                </p:cTn>
                              </p:par>
                              <p:par>
                                <p:cTn id="24" presetID="22" presetClass="entr" presetSubtype="4" fill="hold"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wipe(down)">
                                      <p:cBhvr>
                                        <p:cTn id="26" dur="500"/>
                                        <p:tgtEl>
                                          <p:spTgt spid="22"/>
                                        </p:tgtEl>
                                      </p:cBhvr>
                                    </p:animEffect>
                                  </p:childTnLst>
                                </p:cTn>
                              </p:par>
                              <p:par>
                                <p:cTn id="27" presetID="22" presetClass="entr" presetSubtype="4" fill="hold"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down)">
                                      <p:cBhvr>
                                        <p:cTn id="29" dur="500"/>
                                        <p:tgtEl>
                                          <p:spTgt spid="20"/>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6" fill="hold" grpId="0" nodeType="click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barn(inHorizontal)">
                                      <p:cBhvr>
                                        <p:cTn id="34" dur="500"/>
                                        <p:tgtEl>
                                          <p:spTgt spid="27"/>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down)">
                                      <p:cBhvr>
                                        <p:cTn id="39" dur="500"/>
                                        <p:tgtEl>
                                          <p:spTgt spid="18"/>
                                        </p:tgtEl>
                                      </p:cBhvr>
                                    </p:animEffect>
                                  </p:childTnLst>
                                </p:cTn>
                              </p:par>
                              <p:par>
                                <p:cTn id="40" presetID="22" presetClass="entr" presetSubtype="4" fill="hold"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down)">
                                      <p:cBhvr>
                                        <p:cTn id="42" dur="500"/>
                                        <p:tgtEl>
                                          <p:spTgt spid="19"/>
                                        </p:tgtEl>
                                      </p:cBhvr>
                                    </p:animEffect>
                                  </p:childTnLst>
                                </p:cTn>
                              </p:par>
                              <p:par>
                                <p:cTn id="43" presetID="22" presetClass="entr" presetSubtype="4" fill="hold"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wipe(down)">
                                      <p:cBhvr>
                                        <p:cTn id="45" dur="500"/>
                                        <p:tgtEl>
                                          <p:spTgt spid="17"/>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6" fill="hold" grpId="0" nodeType="click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barn(inHorizontal)">
                                      <p:cBhvr>
                                        <p:cTn id="50" dur="500"/>
                                        <p:tgtEl>
                                          <p:spTgt spid="28"/>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wipe(down)">
                                      <p:cBhvr>
                                        <p:cTn id="55" dur="500"/>
                                        <p:tgtEl>
                                          <p:spTgt spid="24"/>
                                        </p:tgtEl>
                                      </p:cBhvr>
                                    </p:animEffect>
                                  </p:childTnLst>
                                </p:cTn>
                              </p:par>
                              <p:par>
                                <p:cTn id="56" presetID="22" presetClass="entr" presetSubtype="4" fill="hold" nodeType="with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wipe(down)">
                                      <p:cBhvr>
                                        <p:cTn id="58" dur="500"/>
                                        <p:tgtEl>
                                          <p:spTgt spid="25"/>
                                        </p:tgtEl>
                                      </p:cBhvr>
                                    </p:animEffect>
                                  </p:childTnLst>
                                </p:cTn>
                              </p:par>
                              <p:par>
                                <p:cTn id="59" presetID="22" presetClass="entr" presetSubtype="4" fill="hold" nodeType="with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wipe(down)">
                                      <p:cBhvr>
                                        <p:cTn id="61" dur="500"/>
                                        <p:tgtEl>
                                          <p:spTgt spid="23"/>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6" fill="hold" grpId="0" nodeType="clickEffect">
                                  <p:stCondLst>
                                    <p:cond delay="0"/>
                                  </p:stCondLst>
                                  <p:childTnLst>
                                    <p:set>
                                      <p:cBhvr>
                                        <p:cTn id="65" dur="1" fill="hold">
                                          <p:stCondLst>
                                            <p:cond delay="0"/>
                                          </p:stCondLst>
                                        </p:cTn>
                                        <p:tgtEl>
                                          <p:spTgt spid="29"/>
                                        </p:tgtEl>
                                        <p:attrNameLst>
                                          <p:attrName>style.visibility</p:attrName>
                                        </p:attrNameLst>
                                      </p:cBhvr>
                                      <p:to>
                                        <p:strVal val="visible"/>
                                      </p:to>
                                    </p:set>
                                    <p:animEffect transition="in" filter="barn(inHorizontal)">
                                      <p:cBhvr>
                                        <p:cTn id="66"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2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2304</TotalTime>
  <Words>928</Words>
  <Application>Microsoft Office PowerPoint</Application>
  <PresentationFormat>On-screen Show (4:3)</PresentationFormat>
  <Paragraphs>173</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Supply and Demand Application</vt:lpstr>
      <vt:lpstr>PowerPoint Presentation</vt:lpstr>
      <vt:lpstr>Demand and Supply Shifts</vt:lpstr>
      <vt:lpstr>PowerPoint Presentation</vt:lpstr>
      <vt:lpstr>PowerPoint Presentation</vt:lpstr>
      <vt:lpstr>PowerPoint Presentation</vt:lpstr>
      <vt:lpstr>Elasticity: Describe why each is what it is…</vt:lpstr>
      <vt:lpstr>PowerPoint Presentation</vt:lpstr>
      <vt:lpstr>Related Shifts</vt:lpstr>
      <vt:lpstr>Related Shifts</vt:lpstr>
      <vt:lpstr>Related Shifts</vt:lpstr>
      <vt:lpstr>Following Price</vt:lpstr>
      <vt:lpstr>PowerPoint Presentation</vt:lpstr>
      <vt:lpstr>Why do bars charge patrons for water but give them peanuts for free?</vt:lpstr>
      <vt:lpstr>Florida Citrus Shifts</vt:lpstr>
      <vt:lpstr>Related Shifts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Supply and Demand Review</dc:title>
  <dc:creator>jeffrey_bale</dc:creator>
  <cp:lastModifiedBy>Bale, Jeffrey</cp:lastModifiedBy>
  <cp:revision>71</cp:revision>
  <dcterms:created xsi:type="dcterms:W3CDTF">2013-02-25T05:09:47Z</dcterms:created>
  <dcterms:modified xsi:type="dcterms:W3CDTF">2022-03-02T15:56:49Z</dcterms:modified>
</cp:coreProperties>
</file>